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8.png" ContentType="image/png"/>
  <Override PartName="/ppt/media/image20.png" ContentType="image/png"/>
  <Override PartName="/ppt/media/image12.png" ContentType="image/png"/>
  <Override PartName="/ppt/media/image3.png" ContentType="image/png"/>
  <Override PartName="/ppt/media/image8.png" ContentType="image/png"/>
  <Override PartName="/ppt/media/image17.png" ContentType="image/png"/>
  <Override PartName="/ppt/media/image11.png" ContentType="image/png"/>
  <Override PartName="/ppt/media/image2.png" ContentType="image/png"/>
  <Override PartName="/ppt/media/image7.png" ContentType="image/png"/>
  <Override PartName="/ppt/media/image16.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14.png" ContentType="image/png"/>
  <Override PartName="/ppt/media/image5.png" ContentType="image/png"/>
  <Override PartName="/ppt/media/image21.png" ContentType="image/png"/>
  <Override PartName="/ppt/media/image19.png" ContentType="image/png"/>
  <Override PartName="/ppt/media/image6.png" ContentType="image/png"/>
  <Override PartName="/ppt/media/image15.png" ContentType="image/png"/>
  <Override PartName="/ppt/media/image10.png" ContentType="image/png"/>
  <Override PartName="/ppt/media/image1.png" ContentType="image/png"/>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5"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24384000" cy="13716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13" name="PlaceHolder 1"/>
          <p:cNvSpPr>
            <a:spLocks noGrp="1"/>
          </p:cNvSpPr>
          <p:nvPr>
            <p:ph type="title"/>
          </p:nvPr>
        </p:nvSpPr>
        <p:spPr>
          <a:xfrm>
            <a:off x="1218960" y="547200"/>
            <a:ext cx="21944880" cy="2289960"/>
          </a:xfrm>
          <a:prstGeom prst="rect">
            <a:avLst/>
          </a:prstGeom>
          <a:noFill/>
          <a:ln w="0">
            <a:noFill/>
          </a:ln>
        </p:spPr>
        <p:txBody>
          <a:bodyPr lIns="0" rIns="0" tIns="0" bIns="0" anchor="ctr">
            <a:noAutofit/>
          </a:bodyPr>
          <a:p>
            <a:pPr indent="0">
              <a:buNone/>
            </a:pPr>
            <a:endParaRPr b="0" lang="fr-FR" sz="1400" strike="noStrike" u="none">
              <a:solidFill>
                <a:srgbClr val="000000"/>
              </a:solidFill>
              <a:uFillTx/>
              <a:latin typeface="Arial"/>
            </a:endParaRPr>
          </a:p>
        </p:txBody>
      </p:sp>
      <p:sp>
        <p:nvSpPr>
          <p:cNvPr id="14" name="PlaceHolder 2"/>
          <p:cNvSpPr>
            <a:spLocks noGrp="1"/>
          </p:cNvSpPr>
          <p:nvPr>
            <p:ph type="subTitle"/>
          </p:nvPr>
        </p:nvSpPr>
        <p:spPr>
          <a:xfrm>
            <a:off x="1218960" y="3209400"/>
            <a:ext cx="21944880" cy="7954920"/>
          </a:xfrm>
          <a:prstGeom prst="rect">
            <a:avLst/>
          </a:prstGeom>
          <a:noFill/>
          <a:ln w="0">
            <a:noFill/>
          </a:ln>
        </p:spPr>
        <p:txBody>
          <a:bodyPr lIns="0" rIns="0" tIns="0" bIns="0" anchor="ctr">
            <a:noAutofit/>
          </a:bodyPr>
          <a:p>
            <a:pPr indent="0" algn="ctr">
              <a:buNone/>
            </a:pPr>
            <a:endParaRPr b="0" lang="fr-FR" sz="3200" strike="noStrike" u="none">
              <a:solidFill>
                <a:srgbClr val="ffffff"/>
              </a:solidFill>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AND_BODY_1">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_1">
    <p:spTree>
      <p:nvGrpSpPr>
        <p:cNvPr id="1" name=""/>
        <p:cNvGrpSpPr/>
        <p:nvPr/>
      </p:nvGrpSpPr>
      <p:grpSpPr>
        <a:xfrm>
          <a:off x="0" y="0"/>
          <a:ext cx="0" cy="0"/>
          <a:chOff x="0" y="0"/>
          <a:chExt cx="0" cy="0"/>
        </a:xfrm>
      </p:grpSpPr>
      <p:sp>
        <p:nvSpPr>
          <p:cNvPr id="40" name="PlaceHolder 1"/>
          <p:cNvSpPr>
            <a:spLocks noGrp="1"/>
          </p:cNvSpPr>
          <p:nvPr>
            <p:ph type="title"/>
          </p:nvPr>
        </p:nvSpPr>
        <p:spPr>
          <a:xfrm>
            <a:off x="1218960" y="547200"/>
            <a:ext cx="21944880" cy="2289960"/>
          </a:xfrm>
          <a:prstGeom prst="rect">
            <a:avLst/>
          </a:prstGeom>
          <a:noFill/>
          <a:ln w="0">
            <a:noFill/>
          </a:ln>
        </p:spPr>
        <p:txBody>
          <a:bodyPr lIns="0" rIns="0" tIns="0" bIns="0" anchor="ctr">
            <a:noAutofit/>
          </a:bodyPr>
          <a:p>
            <a:pPr indent="0">
              <a:buNone/>
            </a:pPr>
            <a:endParaRPr b="0" lang="fr-FR" sz="1400" strike="noStrike" u="none">
              <a:solidFill>
                <a:srgbClr val="000000"/>
              </a:solidFill>
              <a:uFillTx/>
              <a:latin typeface="Arial"/>
            </a:endParaRPr>
          </a:p>
        </p:txBody>
      </p:sp>
      <p:sp>
        <p:nvSpPr>
          <p:cNvPr id="41" name="PlaceHolder 2"/>
          <p:cNvSpPr>
            <a:spLocks noGrp="1"/>
          </p:cNvSpPr>
          <p:nvPr>
            <p:ph type="subTitle"/>
          </p:nvPr>
        </p:nvSpPr>
        <p:spPr>
          <a:xfrm>
            <a:off x="1218960" y="3209400"/>
            <a:ext cx="21944880" cy="7954920"/>
          </a:xfrm>
          <a:prstGeom prst="rect">
            <a:avLst/>
          </a:prstGeom>
          <a:noFill/>
          <a:ln w="0">
            <a:noFill/>
          </a:ln>
        </p:spPr>
        <p:txBody>
          <a:bodyPr lIns="0" rIns="0" tIns="0" bIns="0" anchor="ctr">
            <a:noAutofit/>
          </a:bodyPr>
          <a:p>
            <a:pPr indent="0" algn="ctr">
              <a:buNone/>
            </a:pPr>
            <a:endParaRPr b="0" lang="fr-FR" sz="3200" strike="noStrike" u="none">
              <a:solidFill>
                <a:srgbClr val="ffffff"/>
              </a:solidFill>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1">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1_1">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8.png"/><Relationship Id="rId9"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slideLayout" Target="../slideLayouts/slideLayout3.xml"/><Relationship Id="rId14" Type="http://schemas.openxmlformats.org/officeDocument/2006/relationships/slideLayout" Target="../slideLayouts/slideLayout4.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5598"/>
        </a:solidFill>
      </p:bgPr>
    </p:bg>
    <p:spTree>
      <p:nvGrpSpPr>
        <p:cNvPr id="1" name=""/>
        <p:cNvGrpSpPr/>
        <p:nvPr/>
      </p:nvGrpSpPr>
      <p:grpSpPr>
        <a:xfrm>
          <a:off x="0" y="0"/>
          <a:ext cx="0" cy="0"/>
          <a:chOff x="0" y="0"/>
          <a:chExt cx="0" cy="0"/>
        </a:xfrm>
      </p:grpSpPr>
      <p:pic>
        <p:nvPicPr>
          <p:cNvPr id="0" name="Google Shape;8;p7" descr=""/>
          <p:cNvPicPr/>
          <p:nvPr/>
        </p:nvPicPr>
        <p:blipFill>
          <a:blip r:embed="rId2"/>
          <a:stretch/>
        </p:blipFill>
        <p:spPr>
          <a:xfrm>
            <a:off x="-1116000" y="1152360"/>
            <a:ext cx="6095520" cy="11410560"/>
          </a:xfrm>
          <a:prstGeom prst="rect">
            <a:avLst/>
          </a:prstGeom>
          <a:ln w="0">
            <a:noFill/>
          </a:ln>
        </p:spPr>
      </p:pic>
      <p:pic>
        <p:nvPicPr>
          <p:cNvPr id="1" name="Google Shape;9;p7" descr=""/>
          <p:cNvPicPr/>
          <p:nvPr/>
        </p:nvPicPr>
        <p:blipFill>
          <a:blip r:embed="rId3"/>
          <a:stretch/>
        </p:blipFill>
        <p:spPr>
          <a:xfrm>
            <a:off x="15841800" y="-3623760"/>
            <a:ext cx="10740240" cy="12702240"/>
          </a:xfrm>
          <a:prstGeom prst="rect">
            <a:avLst/>
          </a:prstGeom>
          <a:ln w="0">
            <a:noFill/>
          </a:ln>
        </p:spPr>
      </p:pic>
      <p:pic>
        <p:nvPicPr>
          <p:cNvPr id="2" name="Google Shape;10;p7" descr="Image"/>
          <p:cNvPicPr/>
          <p:nvPr/>
        </p:nvPicPr>
        <p:blipFill>
          <a:blip r:embed="rId4"/>
          <a:stretch/>
        </p:blipFill>
        <p:spPr>
          <a:xfrm>
            <a:off x="4851720" y="10217520"/>
            <a:ext cx="358920" cy="358920"/>
          </a:xfrm>
          <a:prstGeom prst="rect">
            <a:avLst/>
          </a:prstGeom>
          <a:ln w="0">
            <a:noFill/>
          </a:ln>
        </p:spPr>
      </p:pic>
      <p:pic>
        <p:nvPicPr>
          <p:cNvPr id="3" name="Google Shape;11;p7" descr="Image"/>
          <p:cNvPicPr/>
          <p:nvPr/>
        </p:nvPicPr>
        <p:blipFill>
          <a:blip r:embed="rId5"/>
          <a:stretch/>
        </p:blipFill>
        <p:spPr>
          <a:xfrm>
            <a:off x="3242520" y="822240"/>
            <a:ext cx="692280" cy="702360"/>
          </a:xfrm>
          <a:prstGeom prst="rect">
            <a:avLst/>
          </a:prstGeom>
          <a:ln w="0">
            <a:noFill/>
          </a:ln>
        </p:spPr>
      </p:pic>
      <p:pic>
        <p:nvPicPr>
          <p:cNvPr id="4" name="Google Shape;12;p7" descr="Image"/>
          <p:cNvPicPr/>
          <p:nvPr/>
        </p:nvPicPr>
        <p:blipFill>
          <a:blip r:embed="rId6"/>
          <a:stretch/>
        </p:blipFill>
        <p:spPr>
          <a:xfrm>
            <a:off x="1817640" y="2482200"/>
            <a:ext cx="227880" cy="227880"/>
          </a:xfrm>
          <a:prstGeom prst="rect">
            <a:avLst/>
          </a:prstGeom>
          <a:ln w="0">
            <a:noFill/>
          </a:ln>
        </p:spPr>
      </p:pic>
      <p:pic>
        <p:nvPicPr>
          <p:cNvPr id="5" name="Google Shape;13;p7" descr="Image"/>
          <p:cNvPicPr/>
          <p:nvPr/>
        </p:nvPicPr>
        <p:blipFill>
          <a:blip r:embed="rId7"/>
          <a:stretch/>
        </p:blipFill>
        <p:spPr>
          <a:xfrm>
            <a:off x="23171760" y="9873720"/>
            <a:ext cx="692280" cy="702360"/>
          </a:xfrm>
          <a:prstGeom prst="rect">
            <a:avLst/>
          </a:prstGeom>
          <a:ln w="0">
            <a:noFill/>
          </a:ln>
        </p:spPr>
      </p:pic>
      <p:pic>
        <p:nvPicPr>
          <p:cNvPr id="6" name="Google Shape;14;p7" descr="Image"/>
          <p:cNvPicPr/>
          <p:nvPr/>
        </p:nvPicPr>
        <p:blipFill>
          <a:blip r:embed="rId8"/>
          <a:stretch/>
        </p:blipFill>
        <p:spPr>
          <a:xfrm>
            <a:off x="21624480" y="1226160"/>
            <a:ext cx="227880" cy="227880"/>
          </a:xfrm>
          <a:prstGeom prst="rect">
            <a:avLst/>
          </a:prstGeom>
          <a:ln w="0">
            <a:noFill/>
          </a:ln>
        </p:spPr>
      </p:pic>
      <p:pic>
        <p:nvPicPr>
          <p:cNvPr id="7" name="Google Shape;15;p7" descr=""/>
          <p:cNvPicPr/>
          <p:nvPr/>
        </p:nvPicPr>
        <p:blipFill>
          <a:blip r:embed="rId9"/>
          <a:stretch/>
        </p:blipFill>
        <p:spPr>
          <a:xfrm>
            <a:off x="-76680" y="11463480"/>
            <a:ext cx="24537240" cy="2252160"/>
          </a:xfrm>
          <a:prstGeom prst="rect">
            <a:avLst/>
          </a:prstGeom>
          <a:ln w="0">
            <a:noFill/>
          </a:ln>
        </p:spPr>
      </p:pic>
      <p:sp>
        <p:nvSpPr>
          <p:cNvPr id="8" name="Google Shape;16;p7"/>
          <p:cNvSpPr/>
          <p:nvPr/>
        </p:nvSpPr>
        <p:spPr>
          <a:xfrm>
            <a:off x="5065560" y="11819520"/>
            <a:ext cx="13825440" cy="1673640"/>
          </a:xfrm>
          <a:prstGeom prst="rect">
            <a:avLst/>
          </a:prstGeom>
          <a:solidFill>
            <a:srgbClr val="ffffff"/>
          </a:solidFill>
          <a:ln w="0">
            <a:noFill/>
          </a:ln>
        </p:spPr>
        <p:style>
          <a:lnRef idx="0"/>
          <a:fillRef idx="0"/>
          <a:effectRef idx="0"/>
          <a:fontRef idx="minor"/>
        </p:style>
        <p:txBody>
          <a:bodyPr tIns="91440" bIns="91440" anchor="ctr">
            <a:noAutofit/>
          </a:bodyPr>
          <a:p>
            <a:pPr algn="ctr">
              <a:lnSpc>
                <a:spcPct val="100000"/>
              </a:lnSpc>
              <a:tabLst>
                <a:tab algn="l" pos="0"/>
              </a:tabLst>
            </a:pPr>
            <a:endParaRPr b="0" lang="fr-FR" sz="1400" strike="noStrike" u="none">
              <a:solidFill>
                <a:srgbClr val="000000"/>
              </a:solidFill>
              <a:uFillTx/>
              <a:latin typeface="Arial"/>
              <a:ea typeface="Arial"/>
            </a:endParaRPr>
          </a:p>
        </p:txBody>
      </p:sp>
      <p:pic>
        <p:nvPicPr>
          <p:cNvPr id="9" name="Google Shape;17;p7" descr=""/>
          <p:cNvPicPr/>
          <p:nvPr/>
        </p:nvPicPr>
        <p:blipFill>
          <a:blip r:embed="rId10"/>
          <a:stretch/>
        </p:blipFill>
        <p:spPr>
          <a:xfrm>
            <a:off x="1274760" y="4018320"/>
            <a:ext cx="8456760" cy="2312280"/>
          </a:xfrm>
          <a:prstGeom prst="rect">
            <a:avLst/>
          </a:prstGeom>
          <a:ln w="0">
            <a:noFill/>
          </a:ln>
        </p:spPr>
      </p:pic>
      <p:pic>
        <p:nvPicPr>
          <p:cNvPr id="10" name="Google Shape;18;p7" descr=""/>
          <p:cNvPicPr/>
          <p:nvPr/>
        </p:nvPicPr>
        <p:blipFill>
          <a:blip r:embed="rId11"/>
          <a:stretch/>
        </p:blipFill>
        <p:spPr>
          <a:xfrm>
            <a:off x="2839320" y="11951640"/>
            <a:ext cx="19506960" cy="1275840"/>
          </a:xfrm>
          <a:prstGeom prst="rect">
            <a:avLst/>
          </a:prstGeom>
          <a:ln w="0">
            <a:noFill/>
          </a:ln>
        </p:spPr>
      </p:pic>
      <p:sp>
        <p:nvSpPr>
          <p:cNvPr id="11" name="PlaceHolder 1"/>
          <p:cNvSpPr>
            <a:spLocks noGrp="1"/>
          </p:cNvSpPr>
          <p:nvPr>
            <p:ph type="title"/>
          </p:nvPr>
        </p:nvSpPr>
        <p:spPr>
          <a:xfrm>
            <a:off x="1218960" y="547200"/>
            <a:ext cx="21944880" cy="2289960"/>
          </a:xfrm>
          <a:prstGeom prst="rect">
            <a:avLst/>
          </a:prstGeom>
          <a:noFill/>
          <a:ln w="0">
            <a:noFill/>
          </a:ln>
        </p:spPr>
        <p:txBody>
          <a:bodyPr lIns="0" rIns="0" tIns="0" bIns="0" anchor="ctr">
            <a:noAutofit/>
          </a:bodyPr>
          <a:p>
            <a:pPr indent="0">
              <a:buNone/>
            </a:pPr>
            <a:r>
              <a:rPr b="0" lang="fr-FR" sz="1400" strike="noStrike" u="none">
                <a:solidFill>
                  <a:srgbClr val="000000"/>
                </a:solidFill>
                <a:uFillTx/>
                <a:latin typeface="Arial"/>
              </a:rPr>
              <a:t>Click to edit the title text format</a:t>
            </a:r>
            <a:endParaRPr b="0" lang="fr-FR" sz="1400" strike="noStrike" u="none">
              <a:solidFill>
                <a:srgbClr val="000000"/>
              </a:solidFill>
              <a:uFillTx/>
              <a:latin typeface="Arial"/>
            </a:endParaRPr>
          </a:p>
        </p:txBody>
      </p:sp>
      <p:sp>
        <p:nvSpPr>
          <p:cNvPr id="12" name="PlaceHolder 2"/>
          <p:cNvSpPr>
            <a:spLocks noGrp="1"/>
          </p:cNvSpPr>
          <p:nvPr>
            <p:ph type="body"/>
          </p:nvPr>
        </p:nvSpPr>
        <p:spPr>
          <a:xfrm>
            <a:off x="1218960" y="3209400"/>
            <a:ext cx="21944880" cy="7954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400" strike="noStrike" u="none">
                <a:solidFill>
                  <a:srgbClr val="000000"/>
                </a:solidFill>
                <a:uFillTx/>
                <a:latin typeface="Arial"/>
              </a:rPr>
              <a:t>Click to edit the outline text format</a:t>
            </a:r>
            <a:endParaRPr b="0" lang="fr-FR" sz="14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fr-FR" sz="1400" strike="noStrike" u="none">
                <a:solidFill>
                  <a:srgbClr val="000000"/>
                </a:solidFill>
                <a:uFillTx/>
                <a:latin typeface="Arial"/>
              </a:rPr>
              <a:t>Second Outline Level</a:t>
            </a:r>
            <a:endParaRPr b="0" lang="fr-FR" sz="14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fr-FR" sz="1400" strike="noStrike" u="none">
                <a:solidFill>
                  <a:srgbClr val="000000"/>
                </a:solidFill>
                <a:uFillTx/>
                <a:latin typeface="Arial"/>
              </a:rPr>
              <a:t>Third Outline Level</a:t>
            </a:r>
            <a:endParaRPr b="0" lang="fr-FR" sz="14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fr-FR" sz="1400" strike="noStrike" u="none">
                <a:solidFill>
                  <a:srgbClr val="000000"/>
                </a:solidFill>
                <a:uFillTx/>
                <a:latin typeface="Arial"/>
              </a:rPr>
              <a:t>Fourth Outline Level</a:t>
            </a:r>
            <a:endParaRPr b="0" lang="fr-FR" sz="14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fr-FR" sz="2000" strike="noStrike" u="none">
                <a:solidFill>
                  <a:srgbClr val="000000"/>
                </a:solidFill>
                <a:uFillTx/>
                <a:latin typeface="Arial"/>
              </a:rPr>
              <a:t>Fifth Outline Level</a:t>
            </a:r>
            <a:endParaRPr b="0" lang="fr-FR" sz="20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fr-FR" sz="2000" strike="noStrike" u="none">
                <a:solidFill>
                  <a:srgbClr val="000000"/>
                </a:solidFill>
                <a:uFillTx/>
                <a:latin typeface="Arial"/>
              </a:rPr>
              <a:t>Sixth Outline Level</a:t>
            </a:r>
            <a:endParaRPr b="0" lang="fr-FR" sz="20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fr-FR" sz="2000" strike="noStrike" u="none">
                <a:solidFill>
                  <a:srgbClr val="000000"/>
                </a:solidFill>
                <a:uFillTx/>
                <a:latin typeface="Arial"/>
              </a:rPr>
              <a:t>Seventh Outline Level</a:t>
            </a:r>
            <a:endParaRPr b="0" lang="fr-FR" sz="2000" strike="noStrike" u="none">
              <a:solidFill>
                <a:srgbClr val="000000"/>
              </a:solidFill>
              <a:uFillTx/>
              <a:latin typeface="Arial"/>
            </a:endParaRPr>
          </a:p>
        </p:txBody>
      </p:sp>
    </p:spTree>
  </p:cSld>
  <p:clrMap bg1="lt1" tx1="dk1" bg2="dk2" tx2="lt2" accent1="accent1" accent2="accent2" accent3="accent3" accent4="accent4" accent5="accent5" accent6="accent6" hlink="hlink" folHlink="folHlink"/>
  <p:sldLayoutIdLst>
    <p:sldLayoutId id="2147483649" r:id="rId1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15" name="Google Shape;30;g307bc4c858f_0_34" descr="Image"/>
          <p:cNvPicPr/>
          <p:nvPr/>
        </p:nvPicPr>
        <p:blipFill>
          <a:blip r:embed="rId2"/>
          <a:stretch/>
        </p:blipFill>
        <p:spPr>
          <a:xfrm>
            <a:off x="23448240" y="10063800"/>
            <a:ext cx="358920" cy="358920"/>
          </a:xfrm>
          <a:prstGeom prst="rect">
            <a:avLst/>
          </a:prstGeom>
          <a:ln w="0">
            <a:noFill/>
          </a:ln>
        </p:spPr>
      </p:pic>
      <p:pic>
        <p:nvPicPr>
          <p:cNvPr id="16" name="Google Shape;31;g307bc4c858f_0_34" descr="Image"/>
          <p:cNvPicPr/>
          <p:nvPr/>
        </p:nvPicPr>
        <p:blipFill>
          <a:blip r:embed="rId3"/>
          <a:stretch/>
        </p:blipFill>
        <p:spPr>
          <a:xfrm>
            <a:off x="2396880" y="592560"/>
            <a:ext cx="692280" cy="702360"/>
          </a:xfrm>
          <a:prstGeom prst="rect">
            <a:avLst/>
          </a:prstGeom>
          <a:ln w="0">
            <a:noFill/>
          </a:ln>
        </p:spPr>
      </p:pic>
      <p:pic>
        <p:nvPicPr>
          <p:cNvPr id="17" name="Google Shape;32;g307bc4c858f_0_34" descr=""/>
          <p:cNvPicPr/>
          <p:nvPr/>
        </p:nvPicPr>
        <p:blipFill>
          <a:blip r:embed="rId4"/>
          <a:stretch/>
        </p:blipFill>
        <p:spPr>
          <a:xfrm>
            <a:off x="-1116000" y="1152360"/>
            <a:ext cx="6095520" cy="11410560"/>
          </a:xfrm>
          <a:prstGeom prst="rect">
            <a:avLst/>
          </a:prstGeom>
          <a:ln w="0">
            <a:noFill/>
          </a:ln>
        </p:spPr>
      </p:pic>
      <p:pic>
        <p:nvPicPr>
          <p:cNvPr id="18" name="Google Shape;33;g307bc4c858f_0_34" descr=""/>
          <p:cNvPicPr/>
          <p:nvPr/>
        </p:nvPicPr>
        <p:blipFill>
          <a:blip r:embed="rId5"/>
          <a:stretch/>
        </p:blipFill>
        <p:spPr>
          <a:xfrm>
            <a:off x="15841800" y="-3623760"/>
            <a:ext cx="10740240" cy="12702240"/>
          </a:xfrm>
          <a:prstGeom prst="rect">
            <a:avLst/>
          </a:prstGeom>
          <a:ln w="0">
            <a:noFill/>
          </a:ln>
        </p:spPr>
      </p:pic>
      <p:pic>
        <p:nvPicPr>
          <p:cNvPr id="19" name="Google Shape;34;g307bc4c858f_0_34" descr=""/>
          <p:cNvPicPr/>
          <p:nvPr/>
        </p:nvPicPr>
        <p:blipFill>
          <a:blip r:embed="rId6"/>
          <a:stretch/>
        </p:blipFill>
        <p:spPr>
          <a:xfrm>
            <a:off x="-76680" y="11463480"/>
            <a:ext cx="24537240" cy="2252160"/>
          </a:xfrm>
          <a:prstGeom prst="rect">
            <a:avLst/>
          </a:prstGeom>
          <a:ln w="0">
            <a:noFill/>
          </a:ln>
        </p:spPr>
      </p:pic>
      <p:sp>
        <p:nvSpPr>
          <p:cNvPr id="20" name="Google Shape;35;g307bc4c858f_0_34"/>
          <p:cNvSpPr/>
          <p:nvPr/>
        </p:nvSpPr>
        <p:spPr>
          <a:xfrm>
            <a:off x="5065560" y="11819520"/>
            <a:ext cx="13825440" cy="1673640"/>
          </a:xfrm>
          <a:prstGeom prst="rect">
            <a:avLst/>
          </a:prstGeom>
          <a:solidFill>
            <a:srgbClr val="ffffff"/>
          </a:solidFill>
          <a:ln w="0">
            <a:noFill/>
          </a:ln>
        </p:spPr>
        <p:style>
          <a:lnRef idx="0"/>
          <a:fillRef idx="0"/>
          <a:effectRef idx="0"/>
          <a:fontRef idx="minor"/>
        </p:style>
        <p:txBody>
          <a:bodyPr tIns="91440" bIns="91440" anchor="ctr">
            <a:noAutofit/>
          </a:bodyPr>
          <a:p>
            <a:pPr algn="ctr">
              <a:lnSpc>
                <a:spcPct val="100000"/>
              </a:lnSpc>
              <a:tabLst>
                <a:tab algn="l" pos="0"/>
              </a:tabLst>
            </a:pPr>
            <a:endParaRPr b="0" lang="fr-FR" sz="1400" strike="noStrike" u="none">
              <a:solidFill>
                <a:srgbClr val="000000"/>
              </a:solidFill>
              <a:uFillTx/>
              <a:latin typeface="Arial"/>
              <a:ea typeface="Arial"/>
            </a:endParaRPr>
          </a:p>
        </p:txBody>
      </p:sp>
      <p:pic>
        <p:nvPicPr>
          <p:cNvPr id="21" name="Google Shape;36;g307bc4c858f_0_34" descr=""/>
          <p:cNvPicPr/>
          <p:nvPr/>
        </p:nvPicPr>
        <p:blipFill>
          <a:blip r:embed="rId7"/>
          <a:stretch/>
        </p:blipFill>
        <p:spPr>
          <a:xfrm>
            <a:off x="952560" y="658800"/>
            <a:ext cx="4538880" cy="1240920"/>
          </a:xfrm>
          <a:prstGeom prst="rect">
            <a:avLst/>
          </a:prstGeom>
          <a:ln w="0">
            <a:noFill/>
          </a:ln>
        </p:spPr>
      </p:pic>
      <p:pic>
        <p:nvPicPr>
          <p:cNvPr id="22" name="Google Shape;37;g307bc4c858f_0_34" descr=""/>
          <p:cNvPicPr/>
          <p:nvPr/>
        </p:nvPicPr>
        <p:blipFill>
          <a:blip r:embed="rId8"/>
          <a:stretch/>
        </p:blipFill>
        <p:spPr>
          <a:xfrm>
            <a:off x="2839320" y="11951640"/>
            <a:ext cx="19506960" cy="1275840"/>
          </a:xfrm>
          <a:prstGeom prst="rect">
            <a:avLst/>
          </a:prstGeom>
          <a:ln w="0">
            <a:noFill/>
          </a:ln>
        </p:spPr>
      </p:pic>
      <p:sp>
        <p:nvSpPr>
          <p:cNvPr id="23" name="PlaceHolder 1"/>
          <p:cNvSpPr>
            <a:spLocks noGrp="1"/>
          </p:cNvSpPr>
          <p:nvPr>
            <p:ph type="title"/>
          </p:nvPr>
        </p:nvSpPr>
        <p:spPr>
          <a:xfrm>
            <a:off x="1218960" y="547200"/>
            <a:ext cx="21944880" cy="2289960"/>
          </a:xfrm>
          <a:prstGeom prst="rect">
            <a:avLst/>
          </a:prstGeom>
          <a:noFill/>
          <a:ln w="0">
            <a:noFill/>
          </a:ln>
        </p:spPr>
        <p:txBody>
          <a:bodyPr lIns="0" rIns="0" tIns="0" bIns="0" anchor="ctr">
            <a:noAutofit/>
          </a:bodyPr>
          <a:p>
            <a:pPr indent="0">
              <a:buNone/>
            </a:pPr>
            <a:r>
              <a:rPr b="0" lang="fr-FR" sz="1400" strike="noStrike" u="none">
                <a:solidFill>
                  <a:srgbClr val="000000"/>
                </a:solidFill>
                <a:uFillTx/>
                <a:latin typeface="Arial"/>
              </a:rPr>
              <a:t>Click to edit the title text format</a:t>
            </a:r>
            <a:endParaRPr b="0" lang="fr-FR" sz="1400" strike="noStrike" u="none">
              <a:solidFill>
                <a:srgbClr val="000000"/>
              </a:solidFill>
              <a:uFillTx/>
              <a:latin typeface="Arial"/>
            </a:endParaRPr>
          </a:p>
        </p:txBody>
      </p:sp>
      <p:sp>
        <p:nvSpPr>
          <p:cNvPr id="24" name="PlaceHolder 2"/>
          <p:cNvSpPr>
            <a:spLocks noGrp="1"/>
          </p:cNvSpPr>
          <p:nvPr>
            <p:ph type="body"/>
          </p:nvPr>
        </p:nvSpPr>
        <p:spPr>
          <a:xfrm>
            <a:off x="1218960" y="3209400"/>
            <a:ext cx="21944880" cy="7954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400" strike="noStrike" u="none">
                <a:solidFill>
                  <a:srgbClr val="000000"/>
                </a:solidFill>
                <a:uFillTx/>
                <a:latin typeface="Arial"/>
              </a:rPr>
              <a:t>Click to edit the outline text format</a:t>
            </a:r>
            <a:endParaRPr b="0" lang="fr-FR" sz="14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fr-FR" sz="1400" strike="noStrike" u="none">
                <a:solidFill>
                  <a:srgbClr val="000000"/>
                </a:solidFill>
                <a:uFillTx/>
                <a:latin typeface="Arial"/>
              </a:rPr>
              <a:t>Second Outline Level</a:t>
            </a:r>
            <a:endParaRPr b="0" lang="fr-FR" sz="14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fr-FR" sz="1400" strike="noStrike" u="none">
                <a:solidFill>
                  <a:srgbClr val="000000"/>
                </a:solidFill>
                <a:uFillTx/>
                <a:latin typeface="Arial"/>
              </a:rPr>
              <a:t>Third Outline Level</a:t>
            </a:r>
            <a:endParaRPr b="0" lang="fr-FR" sz="1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fr-FR" sz="1400" strike="noStrike" u="none">
                <a:solidFill>
                  <a:srgbClr val="000000"/>
                </a:solidFill>
                <a:uFillTx/>
                <a:latin typeface="Arial"/>
              </a:rPr>
              <a:t>Fourth Outline Level</a:t>
            </a:r>
            <a:endParaRPr b="0" lang="fr-FR" sz="14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fr-FR" sz="2000" strike="noStrike" u="none">
                <a:solidFill>
                  <a:srgbClr val="000000"/>
                </a:solidFill>
                <a:uFillTx/>
                <a:latin typeface="Arial"/>
              </a:rPr>
              <a:t>Fifth Outline Level</a:t>
            </a:r>
            <a:endParaRPr b="0" lang="fr-FR"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fr-FR" sz="2000" strike="noStrike" u="none">
                <a:solidFill>
                  <a:srgbClr val="000000"/>
                </a:solidFill>
                <a:uFillTx/>
                <a:latin typeface="Arial"/>
              </a:rPr>
              <a:t>Sixth Outline Level</a:t>
            </a:r>
            <a:endParaRPr b="0" lang="fr-FR"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fr-FR" sz="2000" strike="noStrike" u="none">
                <a:solidFill>
                  <a:srgbClr val="000000"/>
                </a:solidFill>
                <a:uFillTx/>
                <a:latin typeface="Arial"/>
              </a:rPr>
              <a:t>Seventh Outline Level</a:t>
            </a:r>
            <a:endParaRPr b="0" lang="fr-FR" sz="2000" strike="noStrike" u="none">
              <a:solidFill>
                <a:srgbClr val="000000"/>
              </a:solidFill>
              <a:uFillTx/>
              <a:latin typeface="Arial"/>
            </a:endParaRPr>
          </a:p>
        </p:txBody>
      </p:sp>
    </p:spTree>
  </p:cSld>
  <p:clrMap bg1="lt1" tx1="dk1" bg2="dk2" tx2="lt2" accent1="accent1" accent2="accent2" accent3="accent3" accent4="accent4" accent5="accent5" accent6="accent6" hlink="hlink" folHlink="folHlink"/>
  <p:sldLayoutIdLst>
    <p:sldLayoutId id="2147483651" r:id="rId9"/>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5598"/>
        </a:solidFill>
      </p:bgPr>
    </p:bg>
    <p:spTree>
      <p:nvGrpSpPr>
        <p:cNvPr id="1" name=""/>
        <p:cNvGrpSpPr/>
        <p:nvPr/>
      </p:nvGrpSpPr>
      <p:grpSpPr>
        <a:xfrm>
          <a:off x="0" y="0"/>
          <a:ext cx="0" cy="0"/>
          <a:chOff x="0" y="0"/>
          <a:chExt cx="0" cy="0"/>
        </a:xfrm>
      </p:grpSpPr>
      <p:pic>
        <p:nvPicPr>
          <p:cNvPr id="25" name="Google Shape;39;g307bc4c858f_0_53" descr="Image"/>
          <p:cNvPicPr/>
          <p:nvPr/>
        </p:nvPicPr>
        <p:blipFill>
          <a:blip r:embed="rId2"/>
          <a:stretch/>
        </p:blipFill>
        <p:spPr>
          <a:xfrm>
            <a:off x="4851720" y="10217520"/>
            <a:ext cx="358920" cy="358920"/>
          </a:xfrm>
          <a:prstGeom prst="rect">
            <a:avLst/>
          </a:prstGeom>
          <a:ln w="0">
            <a:noFill/>
          </a:ln>
        </p:spPr>
      </p:pic>
      <p:pic>
        <p:nvPicPr>
          <p:cNvPr id="26" name="Google Shape;40;g307bc4c858f_0_53" descr="Image"/>
          <p:cNvPicPr/>
          <p:nvPr/>
        </p:nvPicPr>
        <p:blipFill>
          <a:blip r:embed="rId3"/>
          <a:stretch/>
        </p:blipFill>
        <p:spPr>
          <a:xfrm>
            <a:off x="3242520" y="822240"/>
            <a:ext cx="692280" cy="702360"/>
          </a:xfrm>
          <a:prstGeom prst="rect">
            <a:avLst/>
          </a:prstGeom>
          <a:ln w="0">
            <a:noFill/>
          </a:ln>
        </p:spPr>
      </p:pic>
      <p:pic>
        <p:nvPicPr>
          <p:cNvPr id="27" name="Google Shape;41;g307bc4c858f_0_53" descr="Image"/>
          <p:cNvPicPr/>
          <p:nvPr/>
        </p:nvPicPr>
        <p:blipFill>
          <a:blip r:embed="rId4"/>
          <a:stretch/>
        </p:blipFill>
        <p:spPr>
          <a:xfrm>
            <a:off x="1817640" y="2482200"/>
            <a:ext cx="227880" cy="227880"/>
          </a:xfrm>
          <a:prstGeom prst="rect">
            <a:avLst/>
          </a:prstGeom>
          <a:ln w="0">
            <a:noFill/>
          </a:ln>
        </p:spPr>
      </p:pic>
      <p:pic>
        <p:nvPicPr>
          <p:cNvPr id="28" name="Google Shape;42;g307bc4c858f_0_53" descr="Image"/>
          <p:cNvPicPr/>
          <p:nvPr/>
        </p:nvPicPr>
        <p:blipFill>
          <a:blip r:embed="rId5"/>
          <a:stretch/>
        </p:blipFill>
        <p:spPr>
          <a:xfrm>
            <a:off x="23171760" y="9873720"/>
            <a:ext cx="692280" cy="702360"/>
          </a:xfrm>
          <a:prstGeom prst="rect">
            <a:avLst/>
          </a:prstGeom>
          <a:ln w="0">
            <a:noFill/>
          </a:ln>
        </p:spPr>
      </p:pic>
      <p:pic>
        <p:nvPicPr>
          <p:cNvPr id="29" name="Google Shape;43;g307bc4c858f_0_53" descr="Image"/>
          <p:cNvPicPr/>
          <p:nvPr/>
        </p:nvPicPr>
        <p:blipFill>
          <a:blip r:embed="rId6"/>
          <a:stretch/>
        </p:blipFill>
        <p:spPr>
          <a:xfrm>
            <a:off x="21624480" y="1226160"/>
            <a:ext cx="227880" cy="227880"/>
          </a:xfrm>
          <a:prstGeom prst="rect">
            <a:avLst/>
          </a:prstGeom>
          <a:ln w="0">
            <a:noFill/>
          </a:ln>
        </p:spPr>
      </p:pic>
      <p:sp>
        <p:nvSpPr>
          <p:cNvPr id="30" name="Google Shape;44;g307bc4c858f_0_53"/>
          <p:cNvSpPr/>
          <p:nvPr/>
        </p:nvSpPr>
        <p:spPr>
          <a:xfrm>
            <a:off x="0" y="5687280"/>
            <a:ext cx="24383520" cy="1653840"/>
          </a:xfrm>
          <a:prstGeom prst="rect">
            <a:avLst/>
          </a:prstGeom>
          <a:noFill/>
          <a:ln w="0">
            <a:noFill/>
          </a:ln>
        </p:spPr>
        <p:style>
          <a:lnRef idx="0"/>
          <a:fillRef idx="0"/>
          <a:effectRef idx="0"/>
          <a:fontRef idx="minor"/>
        </p:style>
        <p:txBody>
          <a:bodyPr lIns="50760" rIns="50760" tIns="50760" bIns="50760" anchor="b">
            <a:normAutofit fontScale="92500" lnSpcReduction="9999"/>
          </a:bodyPr>
          <a:p>
            <a:pPr algn="ctr">
              <a:lnSpc>
                <a:spcPct val="100000"/>
              </a:lnSpc>
              <a:tabLst>
                <a:tab algn="l" pos="0"/>
              </a:tabLst>
            </a:pPr>
            <a:r>
              <a:rPr b="1" lang="en-US" sz="12150" strike="noStrike" u="none">
                <a:solidFill>
                  <a:srgbClr val="ffffff"/>
                </a:solidFill>
                <a:uFillTx/>
                <a:latin typeface="Roboto"/>
                <a:ea typeface="Roboto"/>
              </a:rPr>
              <a:t>Thank you </a:t>
            </a:r>
            <a:endParaRPr b="0" lang="fr-FR" sz="12150" strike="noStrike" u="none">
              <a:solidFill>
                <a:srgbClr val="ffffff"/>
              </a:solidFill>
              <a:uFillTx/>
              <a:latin typeface="Arial"/>
            </a:endParaRPr>
          </a:p>
        </p:txBody>
      </p:sp>
      <p:pic>
        <p:nvPicPr>
          <p:cNvPr id="31" name="Google Shape;45;g307bc4c858f_0_53" descr="Image"/>
          <p:cNvPicPr/>
          <p:nvPr/>
        </p:nvPicPr>
        <p:blipFill>
          <a:blip r:embed="rId7"/>
          <a:stretch/>
        </p:blipFill>
        <p:spPr>
          <a:xfrm>
            <a:off x="12357720" y="9055080"/>
            <a:ext cx="692280" cy="702360"/>
          </a:xfrm>
          <a:prstGeom prst="rect">
            <a:avLst/>
          </a:prstGeom>
          <a:ln w="0">
            <a:noFill/>
          </a:ln>
        </p:spPr>
      </p:pic>
      <p:pic>
        <p:nvPicPr>
          <p:cNvPr id="32" name="Google Shape;46;g307bc4c858f_0_53" descr=""/>
          <p:cNvPicPr/>
          <p:nvPr/>
        </p:nvPicPr>
        <p:blipFill>
          <a:blip r:embed="rId8"/>
          <a:stretch/>
        </p:blipFill>
        <p:spPr>
          <a:xfrm>
            <a:off x="-1116000" y="1152360"/>
            <a:ext cx="6095520" cy="11410560"/>
          </a:xfrm>
          <a:prstGeom prst="rect">
            <a:avLst/>
          </a:prstGeom>
          <a:ln w="0">
            <a:noFill/>
          </a:ln>
        </p:spPr>
      </p:pic>
      <p:pic>
        <p:nvPicPr>
          <p:cNvPr id="33" name="Google Shape;47;g307bc4c858f_0_53" descr=""/>
          <p:cNvPicPr/>
          <p:nvPr/>
        </p:nvPicPr>
        <p:blipFill>
          <a:blip r:embed="rId9"/>
          <a:stretch/>
        </p:blipFill>
        <p:spPr>
          <a:xfrm>
            <a:off x="15841800" y="-3623760"/>
            <a:ext cx="10740240" cy="12702240"/>
          </a:xfrm>
          <a:prstGeom prst="rect">
            <a:avLst/>
          </a:prstGeom>
          <a:ln w="0">
            <a:noFill/>
          </a:ln>
        </p:spPr>
      </p:pic>
      <p:pic>
        <p:nvPicPr>
          <p:cNvPr id="34" name="Google Shape;48;g307bc4c858f_0_53" descr=""/>
          <p:cNvPicPr/>
          <p:nvPr/>
        </p:nvPicPr>
        <p:blipFill>
          <a:blip r:embed="rId10"/>
          <a:stretch/>
        </p:blipFill>
        <p:spPr>
          <a:xfrm>
            <a:off x="0" y="11463480"/>
            <a:ext cx="24460560" cy="2252160"/>
          </a:xfrm>
          <a:prstGeom prst="rect">
            <a:avLst/>
          </a:prstGeom>
          <a:ln w="0">
            <a:noFill/>
          </a:ln>
        </p:spPr>
      </p:pic>
      <p:sp>
        <p:nvSpPr>
          <p:cNvPr id="35" name="Google Shape;49;g307bc4c858f_0_53"/>
          <p:cNvSpPr/>
          <p:nvPr/>
        </p:nvSpPr>
        <p:spPr>
          <a:xfrm>
            <a:off x="5065560" y="11819520"/>
            <a:ext cx="13825440" cy="1673640"/>
          </a:xfrm>
          <a:prstGeom prst="rect">
            <a:avLst/>
          </a:prstGeom>
          <a:solidFill>
            <a:srgbClr val="ffffff"/>
          </a:solidFill>
          <a:ln w="0">
            <a:noFill/>
          </a:ln>
        </p:spPr>
        <p:style>
          <a:lnRef idx="0"/>
          <a:fillRef idx="0"/>
          <a:effectRef idx="0"/>
          <a:fontRef idx="minor"/>
        </p:style>
        <p:txBody>
          <a:bodyPr tIns="91440" bIns="91440" anchor="ctr">
            <a:noAutofit/>
          </a:bodyPr>
          <a:p>
            <a:pPr algn="ctr">
              <a:lnSpc>
                <a:spcPct val="100000"/>
              </a:lnSpc>
              <a:tabLst>
                <a:tab algn="l" pos="0"/>
              </a:tabLst>
            </a:pPr>
            <a:endParaRPr b="0" lang="fr-FR" sz="1400" strike="noStrike" u="none">
              <a:solidFill>
                <a:srgbClr val="000000"/>
              </a:solidFill>
              <a:uFillTx/>
              <a:latin typeface="Arial"/>
              <a:ea typeface="Arial"/>
            </a:endParaRPr>
          </a:p>
        </p:txBody>
      </p:sp>
      <p:pic>
        <p:nvPicPr>
          <p:cNvPr id="36" name="Google Shape;50;g307bc4c858f_0_53" descr=""/>
          <p:cNvPicPr/>
          <p:nvPr/>
        </p:nvPicPr>
        <p:blipFill>
          <a:blip r:embed="rId11"/>
          <a:stretch/>
        </p:blipFill>
        <p:spPr>
          <a:xfrm>
            <a:off x="7963560" y="2710440"/>
            <a:ext cx="8456760" cy="2312280"/>
          </a:xfrm>
          <a:prstGeom prst="rect">
            <a:avLst/>
          </a:prstGeom>
          <a:ln w="0">
            <a:noFill/>
          </a:ln>
        </p:spPr>
      </p:pic>
      <p:pic>
        <p:nvPicPr>
          <p:cNvPr id="37" name="Google Shape;51;g307bc4c858f_0_53" descr=""/>
          <p:cNvPicPr/>
          <p:nvPr/>
        </p:nvPicPr>
        <p:blipFill>
          <a:blip r:embed="rId12"/>
          <a:stretch/>
        </p:blipFill>
        <p:spPr>
          <a:xfrm>
            <a:off x="2839320" y="11951640"/>
            <a:ext cx="19506960" cy="1275840"/>
          </a:xfrm>
          <a:prstGeom prst="rect">
            <a:avLst/>
          </a:prstGeom>
          <a:ln w="0">
            <a:noFill/>
          </a:ln>
        </p:spPr>
      </p:pic>
      <p:sp>
        <p:nvSpPr>
          <p:cNvPr id="38" name="PlaceHolder 1"/>
          <p:cNvSpPr>
            <a:spLocks noGrp="1"/>
          </p:cNvSpPr>
          <p:nvPr>
            <p:ph type="title"/>
          </p:nvPr>
        </p:nvSpPr>
        <p:spPr>
          <a:xfrm>
            <a:off x="1218960" y="547200"/>
            <a:ext cx="21944880" cy="2289960"/>
          </a:xfrm>
          <a:prstGeom prst="rect">
            <a:avLst/>
          </a:prstGeom>
          <a:noFill/>
          <a:ln w="0">
            <a:noFill/>
          </a:ln>
        </p:spPr>
        <p:txBody>
          <a:bodyPr lIns="0" rIns="0" tIns="0" bIns="0" anchor="ctr">
            <a:noAutofit/>
          </a:bodyPr>
          <a:p>
            <a:pPr indent="0">
              <a:buNone/>
            </a:pPr>
            <a:r>
              <a:rPr b="0" lang="fr-FR" sz="1400" strike="noStrike" u="none">
                <a:solidFill>
                  <a:srgbClr val="000000"/>
                </a:solidFill>
                <a:uFillTx/>
                <a:latin typeface="Arial"/>
              </a:rPr>
              <a:t>Click to edit the title text format</a:t>
            </a:r>
            <a:endParaRPr b="0" lang="fr-FR" sz="1400" strike="noStrike" u="none">
              <a:solidFill>
                <a:srgbClr val="000000"/>
              </a:solidFill>
              <a:uFillTx/>
              <a:latin typeface="Arial"/>
            </a:endParaRPr>
          </a:p>
        </p:txBody>
      </p:sp>
      <p:sp>
        <p:nvSpPr>
          <p:cNvPr id="39" name="PlaceHolder 2"/>
          <p:cNvSpPr>
            <a:spLocks noGrp="1"/>
          </p:cNvSpPr>
          <p:nvPr>
            <p:ph type="body"/>
          </p:nvPr>
        </p:nvSpPr>
        <p:spPr>
          <a:xfrm>
            <a:off x="1218960" y="3209400"/>
            <a:ext cx="21944880" cy="7954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400" strike="noStrike" u="none">
                <a:solidFill>
                  <a:srgbClr val="000000"/>
                </a:solidFill>
                <a:uFillTx/>
                <a:latin typeface="Arial"/>
              </a:rPr>
              <a:t>Click to edit the outline text format</a:t>
            </a:r>
            <a:endParaRPr b="0" lang="fr-FR" sz="14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fr-FR" sz="1400" strike="noStrike" u="none">
                <a:solidFill>
                  <a:srgbClr val="000000"/>
                </a:solidFill>
                <a:uFillTx/>
                <a:latin typeface="Arial"/>
              </a:rPr>
              <a:t>Second Outline Level</a:t>
            </a:r>
            <a:endParaRPr b="0" lang="fr-FR" sz="14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fr-FR" sz="1400" strike="noStrike" u="none">
                <a:solidFill>
                  <a:srgbClr val="000000"/>
                </a:solidFill>
                <a:uFillTx/>
                <a:latin typeface="Arial"/>
              </a:rPr>
              <a:t>Third Outline Level</a:t>
            </a:r>
            <a:endParaRPr b="0" lang="fr-FR" sz="14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fr-FR" sz="1400" strike="noStrike" u="none">
                <a:solidFill>
                  <a:srgbClr val="000000"/>
                </a:solidFill>
                <a:uFillTx/>
                <a:latin typeface="Arial"/>
              </a:rPr>
              <a:t>Fourth Outline Level</a:t>
            </a:r>
            <a:endParaRPr b="0" lang="fr-FR" sz="14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fr-FR" sz="2000" strike="noStrike" u="none">
                <a:solidFill>
                  <a:srgbClr val="000000"/>
                </a:solidFill>
                <a:uFillTx/>
                <a:latin typeface="Arial"/>
              </a:rPr>
              <a:t>Fifth Outline Level</a:t>
            </a:r>
            <a:endParaRPr b="0" lang="fr-FR" sz="20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fr-FR" sz="2000" strike="noStrike" u="none">
                <a:solidFill>
                  <a:srgbClr val="000000"/>
                </a:solidFill>
                <a:uFillTx/>
                <a:latin typeface="Arial"/>
              </a:rPr>
              <a:t>Sixth Outline Level</a:t>
            </a:r>
            <a:endParaRPr b="0" lang="fr-FR" sz="20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fr-FR" sz="2000" strike="noStrike" u="none">
                <a:solidFill>
                  <a:srgbClr val="000000"/>
                </a:solidFill>
                <a:uFillTx/>
                <a:latin typeface="Arial"/>
              </a:rPr>
              <a:t>Seventh Outline Level</a:t>
            </a:r>
            <a:endParaRPr b="0" lang="fr-FR" sz="2000" strike="noStrike" u="none">
              <a:solidFill>
                <a:srgbClr val="000000"/>
              </a:solidFill>
              <a:uFillTx/>
              <a:latin typeface="Arial"/>
            </a:endParaRPr>
          </a:p>
        </p:txBody>
      </p:sp>
    </p:spTree>
  </p:cSld>
  <p:clrMap bg1="lt1" tx1="dk1" bg2="dk2" tx2="lt2" accent1="accent1" accent2="accent2" accent3="accent3" accent4="accent4" accent5="accent5" accent6="accent6" hlink="hlink" folHlink="folHlink"/>
  <p:sldLayoutIdLst>
    <p:sldLayoutId id="2147483653" r:id="rId13"/>
    <p:sldLayoutId id="2147483654"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2" name="Google Shape;53;g30d13549c26_0_13" descr=""/>
          <p:cNvPicPr/>
          <p:nvPr/>
        </p:nvPicPr>
        <p:blipFill>
          <a:blip r:embed="rId2"/>
          <a:stretch/>
        </p:blipFill>
        <p:spPr>
          <a:xfrm>
            <a:off x="0" y="11477520"/>
            <a:ext cx="24383520" cy="2238120"/>
          </a:xfrm>
          <a:prstGeom prst="rect">
            <a:avLst/>
          </a:prstGeom>
          <a:ln w="0">
            <a:noFill/>
          </a:ln>
        </p:spPr>
      </p:pic>
      <p:sp>
        <p:nvSpPr>
          <p:cNvPr id="43" name="Google Shape;54;g30d13549c26_0_13"/>
          <p:cNvSpPr/>
          <p:nvPr/>
        </p:nvSpPr>
        <p:spPr>
          <a:xfrm>
            <a:off x="5065560" y="11819520"/>
            <a:ext cx="13825440" cy="1673640"/>
          </a:xfrm>
          <a:prstGeom prst="rect">
            <a:avLst/>
          </a:prstGeom>
          <a:solidFill>
            <a:srgbClr val="ffffff"/>
          </a:solidFill>
          <a:ln w="0">
            <a:noFill/>
          </a:ln>
        </p:spPr>
        <p:style>
          <a:lnRef idx="0"/>
          <a:fillRef idx="0"/>
          <a:effectRef idx="0"/>
          <a:fontRef idx="minor"/>
        </p:style>
        <p:txBody>
          <a:bodyPr tIns="91440" bIns="91440" anchor="ctr">
            <a:noAutofit/>
          </a:bodyPr>
          <a:p>
            <a:pPr algn="ctr">
              <a:lnSpc>
                <a:spcPct val="100000"/>
              </a:lnSpc>
              <a:tabLst>
                <a:tab algn="l" pos="0"/>
              </a:tabLst>
            </a:pPr>
            <a:endParaRPr b="0" lang="fr-FR" sz="1400" strike="noStrike" u="none">
              <a:solidFill>
                <a:srgbClr val="000000"/>
              </a:solidFill>
              <a:uFillTx/>
              <a:latin typeface="Arial"/>
              <a:ea typeface="Arial"/>
            </a:endParaRPr>
          </a:p>
        </p:txBody>
      </p:sp>
      <p:pic>
        <p:nvPicPr>
          <p:cNvPr id="44" name="Google Shape;55;g30d13549c26_0_13" descr=""/>
          <p:cNvPicPr/>
          <p:nvPr/>
        </p:nvPicPr>
        <p:blipFill>
          <a:blip r:embed="rId3"/>
          <a:stretch/>
        </p:blipFill>
        <p:spPr>
          <a:xfrm>
            <a:off x="2839320" y="11951640"/>
            <a:ext cx="19506960" cy="1275840"/>
          </a:xfrm>
          <a:prstGeom prst="rect">
            <a:avLst/>
          </a:prstGeom>
          <a:ln w="0">
            <a:noFill/>
          </a:ln>
        </p:spPr>
      </p:pic>
    </p:spTree>
  </p:cSld>
  <p:clrMap bg1="lt1" tx1="dk1" bg2="dk2" tx2="lt2" accent1="accent1" accent2="accent2" accent3="accent3" accent4="accent4" accent5="accent5" accent6="accent6" hlink="hlink" folHlink="folHlink"/>
  <p:sldLayoutIdLst>
    <p:sldLayoutId id="2147483656" r:id="rId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hyperlink" Target="http://www.green-guidance.eu/" TargetMode="External"/><Relationship Id="rId2" Type="http://schemas.openxmlformats.org/officeDocument/2006/relationships/image" Target="../media/image15.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16.png"/><Relationship Id="rId4"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19.png"/><Relationship Id="rId4"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hyperlink" Target="mailto:info@lab-green-guidance.fr" TargetMode="External"/><Relationship Id="rId2" Type="http://schemas.openxmlformats.org/officeDocument/2006/relationships/hyperlink" Target="http://www.euroguidance-france.org/" TargetMode="External"/><Relationship Id="rId3" Type="http://schemas.openxmlformats.org/officeDocument/2006/relationships/hyperlink" Target="http://www.euroguidance.eu/" TargetMode="External"/><Relationship Id="rId4" Type="http://schemas.openxmlformats.org/officeDocument/2006/relationships/hyperlink" Target="https://epale.ec.europa.eu/fr/resource-centre/content/suite-la-conference-green-guidance-dossier-documentaire" TargetMode="External"/><Relationship Id="rId5" Type="http://schemas.openxmlformats.org/officeDocument/2006/relationships/hyperlink" Target="https://epale.ec.europa.eu/fr/resource-centre/content/suite-la-conference-green-guidance-dossier-documentaire" TargetMode="External"/><Relationship Id="rId6" Type="http://schemas.openxmlformats.org/officeDocument/2006/relationships/hyperlink" Target="https://epale.ec.europa.eu/fr/resource-centre/content/suite-la-conference-green-guidance-dossier-documentaire" TargetMode="External"/><Relationship Id="rId7" Type="http://schemas.openxmlformats.org/officeDocument/2006/relationships/hyperlink" Target="https://epale.ec.europa.eu/fr/resource-centre/content/suite-la-conference-green-guidance-dossier-documentaire" TargetMode="External"/><Relationship Id="rId8" Type="http://schemas.openxmlformats.org/officeDocument/2006/relationships/hyperlink" Target="https://epale.ec.europa.eu/fr/resource-centre/content/suite-la-conference-green-guidance-dossier-documentaire" TargetMode="External"/><Relationship Id="rId9" Type="http://schemas.openxmlformats.org/officeDocument/2006/relationships/hyperlink" Target="https://epale.ec.europa.eu/fr/resource-centre/content/suite-la-conference-green-guidance-dossier-documentaire" TargetMode="External"/><Relationship Id="rId10" Type="http://schemas.openxmlformats.org/officeDocument/2006/relationships/hyperlink" Target="https://epale.ec.europa.eu/fr/resource-centre/content/suite-la-conference-green-guidance-dossier-documentaire" TargetMode="External"/><Relationship Id="rId11" Type="http://schemas.openxmlformats.org/officeDocument/2006/relationships/hyperlink" Target="https://epale.ec.europa.eu/fr/resource-centre/content/suite-la-conference-green-guidance-dossier-documentaire" TargetMode="External"/><Relationship Id="rId12" Type="http://schemas.openxmlformats.org/officeDocument/2006/relationships/hyperlink" Target="https://epale.ec.europa.eu/fr/blog/green-guidance-ecoblanchiment-tendance-ou-changement-de-paradigme" TargetMode="External"/><Relationship Id="rId13" Type="http://schemas.openxmlformats.org/officeDocument/2006/relationships/hyperlink" Target="https://epale.ec.europa.eu/fr/blog/green-guidance-ecoblanchiment-tendance-ou-changement-de-paradigme" TargetMode="External"/><Relationship Id="rId14" Type="http://schemas.openxmlformats.org/officeDocument/2006/relationships/hyperlink" Target="https://epale.ec.europa.eu/fr/blog/green-guidance-ecoblanchiment-tendance-ou-changement-de-paradigme" TargetMode="External"/><Relationship Id="rId15" Type="http://schemas.openxmlformats.org/officeDocument/2006/relationships/hyperlink" Target="https://epale.ec.europa.eu/fr/blog/green-guidance-ecoblanchiment-tendance-ou-changement-de-paradigme" TargetMode="External"/><Relationship Id="rId16" Type="http://schemas.openxmlformats.org/officeDocument/2006/relationships/hyperlink" Target="https://epale.ec.europa.eu/fr/blog/green-guidance-ecoblanchiment-tendance-ou-changement-de-paradigme" TargetMode="External"/><Relationship Id="rId17" Type="http://schemas.openxmlformats.org/officeDocument/2006/relationships/hyperlink" Target="https://epale.ec.europa.eu/fr/resource-centre/content/former-les-actifs-pour-la-transition-ecologique" TargetMode="External"/><Relationship Id="rId18" Type="http://schemas.openxmlformats.org/officeDocument/2006/relationships/hyperlink" Target="https://epale.ec.europa.eu/fr/resource-centre/content/former-les-actifs-pour-la-transition-ecologique" TargetMode="External"/><Relationship Id="rId19" Type="http://schemas.openxmlformats.org/officeDocument/2006/relationships/hyperlink" Target="https://epale.ec.europa.eu/fr/resource-centre/content/former-les-actifs-pour-la-transition-ecologique" TargetMode="External"/><Relationship Id="rId20" Type="http://schemas.openxmlformats.org/officeDocument/2006/relationships/hyperlink" Target="https://epale.ec.europa.eu/fr/resource-centre/content/former-les-actifs-pour-la-transition-ecologique" TargetMode="External"/><Relationship Id="rId21" Type="http://schemas.openxmlformats.org/officeDocument/2006/relationships/hyperlink" Target="https://epale.ec.europa.eu/fr/blog/focus-week-formation-des-adultes-et-developpement-durable" TargetMode="External"/><Relationship Id="rId22" Type="http://schemas.openxmlformats.org/officeDocument/2006/relationships/hyperlink" Target="https://epale.ec.europa.eu/fr/blog/focus-week-formation-des-adultes-et-developpement-durable" TargetMode="External"/><Relationship Id="rId23" Type="http://schemas.openxmlformats.org/officeDocument/2006/relationships/hyperlink" Target="https://epale.ec.europa.eu/fr/blog/focus-week-formation-des-adultes-et-developpement-durable" TargetMode="External"/><Relationship Id="rId24" Type="http://schemas.openxmlformats.org/officeDocument/2006/relationships/hyperlink" Target="https://epale.ec.europa.eu/fr/blog/focus-week-formation-des-adultes-et-developpement-durable" TargetMode="External"/><Relationship Id="rId25" Type="http://schemas.openxmlformats.org/officeDocument/2006/relationships/hyperlink" Target="https://epale.ec.europa.eu/fr/blog/focus-week-formation-des-adultes-et-developpement-durable" TargetMode="External"/><Relationship Id="rId26" Type="http://schemas.openxmlformats.org/officeDocument/2006/relationships/hyperlink" Target="https://epale.ec.europa.eu/fr/blog/focus-week-formation-des-adultes-et-developpement-durable" TargetMode="External"/><Relationship Id="rId27" Type="http://schemas.openxmlformats.org/officeDocument/2006/relationships/hyperlink" Target="https://epale.ec.europa.eu/fr/blog/focus-week-formation-des-adultes-et-developpement-durable" TargetMode="External"/><Relationship Id="rId28" Type="http://schemas.openxmlformats.org/officeDocument/2006/relationships/hyperlink" Target="https://epale.ec.europa.eu/fr/blog/focus-week-formation-des-adultes-et-developpement-durable" TargetMode="External"/><Relationship Id="rId29" Type="http://schemas.openxmlformats.org/officeDocument/2006/relationships/hyperlink" Target="https://epale.ec.europa.eu/fr/blog/focus-week-formation-des-adultes-et-developpement-durable" TargetMode="External"/><Relationship Id="rId30" Type="http://schemas.openxmlformats.org/officeDocument/2006/relationships/hyperlink" Target="https://epale.ec.europa.eu/fr/blog/focus-week-formation-des-adultes-et-developpement-durable" TargetMode="External"/><Relationship Id="rId31" Type="http://schemas.openxmlformats.org/officeDocument/2006/relationships/hyperlink" Target="https://epale.ec.europa.eu/fr/blog/focus-week-formation-des-adultes-et-developpement-durable" TargetMode="External"/><Relationship Id="rId32" Type="http://schemas.openxmlformats.org/officeDocument/2006/relationships/hyperlink" Target="https://epale.ec.europa.eu/fr/blog/focus-week-formation-des-adultes-et-developpement-durable" TargetMode="External"/><Relationship Id="rId33" Type="http://schemas.openxmlformats.org/officeDocument/2006/relationships/hyperlink" Target="https://epale.ec.europa.eu/fr/blog/focus-week-formation-des-adultes-et-developpement-durable" TargetMode="External"/><Relationship Id="rId34" Type="http://schemas.openxmlformats.org/officeDocument/2006/relationships/hyperlink" Target="https://epale.ec.europa.eu/fr/blog/focus-week-formation-des-adultes-et-developpement-durable" TargetMode="External"/><Relationship Id="rId35" Type="http://schemas.openxmlformats.org/officeDocument/2006/relationships/hyperlink" Target="https://epale.ec.europa.eu/fr/blog/focus-week-formation-des-adultes-et-developpement-durable" TargetMode="External"/><Relationship Id="rId36" Type="http://schemas.openxmlformats.org/officeDocument/2006/relationships/hyperlink" Target="https://epale.ec.europa.eu/fr/blog/focus-week-formation-des-adultes-et-developpement-durable" TargetMode="External"/><Relationship Id="rId37" Type="http://schemas.openxmlformats.org/officeDocument/2006/relationships/image" Target="../media/image26.png"/><Relationship Id="rId38"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hyperlink" Target="https://www.un.org/sustainabledevelopment/fr/objectifs-de-developpement-durable/" TargetMode="External"/><Relationship Id="rId2" Type="http://schemas.openxmlformats.org/officeDocument/2006/relationships/image" Target="../media/image13.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Google Shape;65;p1"/>
          <p:cNvSpPr/>
          <p:nvPr/>
        </p:nvSpPr>
        <p:spPr>
          <a:xfrm>
            <a:off x="11112840" y="3554640"/>
            <a:ext cx="12196080" cy="2177280"/>
          </a:xfrm>
          <a:prstGeom prst="rect">
            <a:avLst/>
          </a:prstGeom>
          <a:noFill/>
          <a:ln w="0">
            <a:noFill/>
          </a:ln>
        </p:spPr>
        <p:style>
          <a:lnRef idx="0"/>
          <a:fillRef idx="0"/>
          <a:effectRef idx="0"/>
          <a:fontRef idx="minor"/>
        </p:style>
        <p:txBody>
          <a:bodyPr lIns="50760" rIns="50760" tIns="50760" bIns="50760" anchor="b">
            <a:normAutofit fontScale="55000" lnSpcReduction="19999"/>
          </a:bodyPr>
          <a:p>
            <a:pPr>
              <a:lnSpc>
                <a:spcPct val="100000"/>
              </a:lnSpc>
            </a:pPr>
            <a:r>
              <a:rPr b="1" lang="fr-FR" sz="9600" strike="noStrike" u="none">
                <a:solidFill>
                  <a:srgbClr val="000000"/>
                </a:solidFill>
                <a:uFillTx/>
                <a:latin typeface="Arial"/>
                <a:ea typeface="Arial"/>
              </a:rPr>
              <a:t>L’orientation et les métiers à l’heure de la transition écologique</a:t>
            </a:r>
            <a:endParaRPr b="0" lang="fr-FR" sz="9600" strike="noStrike" u="none">
              <a:solidFill>
                <a:srgbClr val="ffffff"/>
              </a:solidFill>
              <a:uFillTx/>
              <a:latin typeface="Arial"/>
            </a:endParaRPr>
          </a:p>
          <a:p>
            <a:pPr>
              <a:lnSpc>
                <a:spcPct val="100000"/>
              </a:lnSpc>
            </a:pPr>
            <a:r>
              <a:rPr b="1" lang="fr-FR" sz="9600" strike="noStrike" u="none">
                <a:solidFill>
                  <a:srgbClr val="000000"/>
                </a:solidFill>
                <a:uFillTx/>
                <a:latin typeface="Arial"/>
                <a:ea typeface="Arial"/>
              </a:rPr>
              <a:t>avec Erasmus+</a:t>
            </a:r>
            <a:r>
              <a:rPr b="0" lang="fr-FR" sz="9600" strike="noStrike" u="none">
                <a:solidFill>
                  <a:srgbClr val="000000"/>
                </a:solidFill>
                <a:uFillTx/>
                <a:latin typeface="Arial"/>
                <a:ea typeface="Arial"/>
              </a:rPr>
              <a:t> </a:t>
            </a:r>
            <a:endParaRPr b="0" lang="fr-FR" sz="9600" strike="noStrike" u="none">
              <a:solidFill>
                <a:srgbClr val="ffffff"/>
              </a:solidFill>
              <a:uFillTx/>
              <a:latin typeface="Arial"/>
            </a:endParaRPr>
          </a:p>
        </p:txBody>
      </p:sp>
      <p:sp>
        <p:nvSpPr>
          <p:cNvPr id="46" name="Google Shape;66;p1"/>
          <p:cNvSpPr/>
          <p:nvPr/>
        </p:nvSpPr>
        <p:spPr>
          <a:xfrm>
            <a:off x="11112840" y="5732280"/>
            <a:ext cx="14912640" cy="1054440"/>
          </a:xfrm>
          <a:prstGeom prst="rect">
            <a:avLst/>
          </a:prstGeom>
          <a:noFill/>
          <a:ln w="0">
            <a:noFill/>
          </a:ln>
        </p:spPr>
        <p:style>
          <a:lnRef idx="0"/>
          <a:fillRef idx="0"/>
          <a:effectRef idx="0"/>
          <a:fontRef idx="minor"/>
        </p:style>
        <p:txBody>
          <a:bodyPr lIns="50760" rIns="50760" tIns="50760" bIns="50760" anchor="b">
            <a:normAutofit fontScale="62500" lnSpcReduction="19999"/>
          </a:bodyPr>
          <a:p>
            <a:pPr>
              <a:lnSpc>
                <a:spcPct val="100000"/>
              </a:lnSpc>
            </a:pPr>
            <a:r>
              <a:rPr b="1" i="1" lang="en-US" sz="6000" strike="noStrike" u="none">
                <a:solidFill>
                  <a:srgbClr val="ffffff"/>
                </a:solidFill>
                <a:uFillTx/>
                <a:latin typeface="Roboto"/>
                <a:ea typeface="Roboto"/>
              </a:rPr>
              <a:t>Guidance and careers in the age of ecological transition</a:t>
            </a:r>
            <a:endParaRPr b="0" lang="fr-FR" sz="6000" strike="noStrike" u="none">
              <a:solidFill>
                <a:srgbClr val="ffffff"/>
              </a:solidFill>
              <a:uFillTx/>
              <a:latin typeface="Arial"/>
            </a:endParaRPr>
          </a:p>
          <a:p>
            <a:pPr>
              <a:lnSpc>
                <a:spcPct val="100000"/>
              </a:lnSpc>
            </a:pPr>
            <a:r>
              <a:rPr b="1" i="1" lang="en-US" sz="6000" strike="noStrike" u="none">
                <a:solidFill>
                  <a:srgbClr val="ffffff"/>
                </a:solidFill>
                <a:uFillTx/>
                <a:latin typeface="Roboto"/>
                <a:ea typeface="Roboto"/>
              </a:rPr>
              <a:t>with Erasmus+ </a:t>
            </a:r>
            <a:endParaRPr b="0" lang="fr-FR" sz="60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ZoneTexte 2"/>
          <p:cNvSpPr/>
          <p:nvPr/>
        </p:nvSpPr>
        <p:spPr>
          <a:xfrm>
            <a:off x="4527720" y="2688480"/>
            <a:ext cx="17106480" cy="8867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9600" strike="noStrike" u="none">
                <a:solidFill>
                  <a:srgbClr val="000000"/>
                </a:solidFill>
                <a:uFillTx/>
                <a:latin typeface="Roboto"/>
                <a:ea typeface="Roboto"/>
              </a:rPr>
              <a:t>Tomas SPRLAK</a:t>
            </a:r>
            <a:endParaRPr b="0" lang="fr-FR" sz="9600" strike="noStrike" u="none">
              <a:solidFill>
                <a:srgbClr val="000000"/>
              </a:solidFill>
              <a:uFillTx/>
              <a:latin typeface="Arial"/>
            </a:endParaRPr>
          </a:p>
          <a:p>
            <a:pPr>
              <a:lnSpc>
                <a:spcPct val="100000"/>
              </a:lnSpc>
            </a:pPr>
            <a:r>
              <a:rPr b="1" lang="fr-FR" sz="9600" strike="noStrike" u="none">
                <a:solidFill>
                  <a:srgbClr val="000000"/>
                </a:solidFill>
                <a:uFillTx/>
                <a:latin typeface="Roboto"/>
                <a:ea typeface="Roboto"/>
              </a:rPr>
              <a:t>FECOBP</a:t>
            </a:r>
            <a:endParaRPr b="0" lang="fr-FR" sz="9600" strike="noStrike" u="none">
              <a:solidFill>
                <a:srgbClr val="000000"/>
              </a:solidFill>
              <a:uFillTx/>
              <a:latin typeface="Arial"/>
            </a:endParaRPr>
          </a:p>
          <a:p>
            <a:pPr>
              <a:lnSpc>
                <a:spcPct val="100000"/>
              </a:lnSpc>
            </a:pPr>
            <a:r>
              <a:rPr b="1" lang="fr-FR" sz="9600" strike="noStrike" u="none">
                <a:solidFill>
                  <a:srgbClr val="000000"/>
                </a:solidFill>
                <a:uFillTx/>
                <a:latin typeface="Roboto"/>
                <a:ea typeface="Roboto"/>
              </a:rPr>
              <a:t>Fédération européenne des Centres de bilan et d’orientation professionnelle</a:t>
            </a:r>
            <a:endParaRPr b="0" lang="fr-FR" sz="9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Rectangle 6"/>
          <p:cNvSpPr/>
          <p:nvPr/>
        </p:nvSpPr>
        <p:spPr>
          <a:xfrm>
            <a:off x="4900680" y="1452600"/>
            <a:ext cx="17574480" cy="3243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6600" strike="noStrike" u="none">
                <a:solidFill>
                  <a:srgbClr val="235598"/>
                </a:solidFill>
                <a:uFillTx/>
                <a:latin typeface="Roboto"/>
                <a:ea typeface="Roboto"/>
              </a:rPr>
              <a:t>Green Guidance, un projet Erasmus+</a:t>
            </a:r>
            <a:endParaRPr b="0" lang="fr-FR" sz="6600" strike="noStrike" u="none">
              <a:solidFill>
                <a:srgbClr val="000000"/>
              </a:solidFill>
              <a:uFillTx/>
              <a:latin typeface="Arial"/>
            </a:endParaRPr>
          </a:p>
          <a:p>
            <a:pPr>
              <a:lnSpc>
                <a:spcPct val="100000"/>
              </a:lnSpc>
            </a:pPr>
            <a:r>
              <a:rPr b="1" lang="fr-FR" sz="6600" strike="noStrike" u="none">
                <a:solidFill>
                  <a:srgbClr val="235598"/>
                </a:solidFill>
                <a:uFillTx/>
                <a:latin typeface="Roboto"/>
                <a:ea typeface="Roboto"/>
              </a:rPr>
              <a:t>Green Guidance, an Erasmus+ project</a:t>
            </a:r>
            <a:endParaRPr b="0" lang="fr-FR" sz="6600" strike="noStrike" u="none">
              <a:solidFill>
                <a:srgbClr val="000000"/>
              </a:solidFill>
              <a:uFillTx/>
              <a:latin typeface="Arial"/>
            </a:endParaRPr>
          </a:p>
          <a:p>
            <a:pPr>
              <a:lnSpc>
                <a:spcPct val="100000"/>
              </a:lnSpc>
            </a:pPr>
            <a:r>
              <a:rPr b="0" lang="fr-FR" sz="6600" strike="noStrike" u="none">
                <a:solidFill>
                  <a:srgbClr val="235598"/>
                </a:solidFill>
                <a:uFillTx/>
                <a:latin typeface="Roboto"/>
                <a:ea typeface="Roboto"/>
                <a:hlinkClick r:id="rId1"/>
              </a:rPr>
              <a:t>www.green-guidance.eu</a:t>
            </a:r>
            <a:endParaRPr b="0" lang="fr-FR" sz="6600" strike="noStrike" u="none">
              <a:solidFill>
                <a:srgbClr val="000000"/>
              </a:solidFill>
              <a:uFillTx/>
              <a:latin typeface="Arial"/>
            </a:endParaRPr>
          </a:p>
        </p:txBody>
      </p:sp>
      <p:pic>
        <p:nvPicPr>
          <p:cNvPr id="62" name="Image 2" descr=""/>
          <p:cNvPicPr/>
          <p:nvPr/>
        </p:nvPicPr>
        <p:blipFill>
          <a:blip r:embed="rId2"/>
          <a:srcRect l="0" t="27574" r="0" b="0"/>
          <a:stretch/>
        </p:blipFill>
        <p:spPr>
          <a:xfrm>
            <a:off x="6692760" y="4517280"/>
            <a:ext cx="12260520" cy="64724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Google Shape;84;p4" descr="Image"/>
          <p:cNvPicPr/>
          <p:nvPr/>
        </p:nvPicPr>
        <p:blipFill>
          <a:blip r:embed="rId1"/>
          <a:stretch/>
        </p:blipFill>
        <p:spPr>
          <a:xfrm>
            <a:off x="23448240" y="10063800"/>
            <a:ext cx="358920" cy="358920"/>
          </a:xfrm>
          <a:prstGeom prst="rect">
            <a:avLst/>
          </a:prstGeom>
          <a:ln w="0">
            <a:noFill/>
          </a:ln>
        </p:spPr>
      </p:pic>
      <p:pic>
        <p:nvPicPr>
          <p:cNvPr id="64" name="Google Shape;85;p4" descr="Image"/>
          <p:cNvPicPr/>
          <p:nvPr/>
        </p:nvPicPr>
        <p:blipFill>
          <a:blip r:embed="rId2"/>
          <a:stretch/>
        </p:blipFill>
        <p:spPr>
          <a:xfrm>
            <a:off x="17636760" y="1073880"/>
            <a:ext cx="227880" cy="227880"/>
          </a:xfrm>
          <a:prstGeom prst="rect">
            <a:avLst/>
          </a:prstGeom>
          <a:ln w="0">
            <a:noFill/>
          </a:ln>
        </p:spPr>
      </p:pic>
      <p:sp>
        <p:nvSpPr>
          <p:cNvPr id="65" name="Google Shape;86;p4"/>
          <p:cNvSpPr/>
          <p:nvPr/>
        </p:nvSpPr>
        <p:spPr>
          <a:xfrm>
            <a:off x="10938600" y="5681160"/>
            <a:ext cx="8601120" cy="925560"/>
          </a:xfrm>
          <a:prstGeom prst="rect">
            <a:avLst/>
          </a:prstGeom>
          <a:noFill/>
          <a:ln w="0">
            <a:noFill/>
          </a:ln>
        </p:spPr>
        <p:style>
          <a:lnRef idx="0"/>
          <a:fillRef idx="0"/>
          <a:effectRef idx="0"/>
          <a:fontRef idx="minor"/>
        </p:style>
        <p:txBody>
          <a:bodyPr lIns="50760" rIns="50760" tIns="50760" bIns="50760" anchor="t">
            <a:normAutofit lnSpcReduction="9999"/>
          </a:bodyPr>
          <a:p>
            <a:pPr>
              <a:lnSpc>
                <a:spcPct val="100000"/>
              </a:lnSpc>
              <a:tabLst>
                <a:tab algn="l" pos="0"/>
              </a:tabLst>
            </a:pPr>
            <a:r>
              <a:rPr b="1" lang="en-US" sz="2910" strike="noStrike" u="none">
                <a:solidFill>
                  <a:schemeClr val="lt1"/>
                </a:solidFill>
                <a:uFillTx/>
                <a:latin typeface="Roboto"/>
                <a:ea typeface="Roboto"/>
              </a:rPr>
              <a:t>Effacer forme</a:t>
            </a:r>
            <a:endParaRPr b="0" lang="fr-FR" sz="2910" strike="noStrike" u="none">
              <a:solidFill>
                <a:srgbClr val="000000"/>
              </a:solidFill>
              <a:uFillTx/>
              <a:latin typeface="Arial"/>
            </a:endParaRPr>
          </a:p>
          <a:p>
            <a:pPr algn="ctr">
              <a:lnSpc>
                <a:spcPct val="100000"/>
              </a:lnSpc>
              <a:tabLst>
                <a:tab algn="l" pos="0"/>
              </a:tabLst>
            </a:pPr>
            <a:r>
              <a:rPr b="1" lang="en-US" sz="2910" strike="noStrike" u="none">
                <a:solidFill>
                  <a:schemeClr val="lt1"/>
                </a:solidFill>
                <a:uFillTx/>
                <a:latin typeface="Roboto"/>
                <a:ea typeface="Roboto"/>
              </a:rPr>
              <a:t>Insérer votre média</a:t>
            </a:r>
            <a:endParaRPr b="0" lang="fr-FR" sz="2910" strike="noStrike" u="none">
              <a:solidFill>
                <a:srgbClr val="000000"/>
              </a:solidFill>
              <a:uFillTx/>
              <a:latin typeface="Arial"/>
            </a:endParaRPr>
          </a:p>
        </p:txBody>
      </p:sp>
      <p:sp>
        <p:nvSpPr>
          <p:cNvPr id="66" name="Google Shape;88;p4"/>
          <p:cNvSpPr/>
          <p:nvPr/>
        </p:nvSpPr>
        <p:spPr>
          <a:xfrm>
            <a:off x="5882760" y="2109240"/>
            <a:ext cx="15435000" cy="1710720"/>
          </a:xfrm>
          <a:prstGeom prst="rect">
            <a:avLst/>
          </a:prstGeom>
          <a:noFill/>
          <a:ln w="0">
            <a:noFill/>
          </a:ln>
        </p:spPr>
        <p:style>
          <a:lnRef idx="0"/>
          <a:fillRef idx="0"/>
          <a:effectRef idx="0"/>
          <a:fontRef idx="minor"/>
        </p:style>
        <p:txBody>
          <a:bodyPr lIns="50760" rIns="50760" tIns="50760" bIns="50760" anchor="b">
            <a:noAutofit/>
          </a:bodyPr>
          <a:p>
            <a:pPr>
              <a:lnSpc>
                <a:spcPct val="100000"/>
              </a:lnSpc>
            </a:pPr>
            <a:r>
              <a:rPr b="1" lang="fr-FR" sz="7500" strike="noStrike" u="none">
                <a:solidFill>
                  <a:srgbClr val="235598"/>
                </a:solidFill>
                <a:uFillTx/>
                <a:latin typeface="Roboto"/>
                <a:ea typeface="Roboto"/>
              </a:rPr>
              <a:t>Paroles de professionnel.le.s    Practitioners’ words</a:t>
            </a:r>
            <a:r>
              <a:rPr b="1" lang="en-US" sz="7500" strike="noStrike" u="none">
                <a:solidFill>
                  <a:srgbClr val="235598"/>
                </a:solidFill>
                <a:uFillTx/>
                <a:latin typeface="Roboto"/>
                <a:ea typeface="Roboto"/>
              </a:rPr>
              <a:t>  </a:t>
            </a:r>
            <a:endParaRPr b="0" lang="fr-FR" sz="7500" strike="noStrike" u="none">
              <a:solidFill>
                <a:srgbClr val="000000"/>
              </a:solidFill>
              <a:uFillTx/>
              <a:latin typeface="Arial"/>
            </a:endParaRPr>
          </a:p>
        </p:txBody>
      </p:sp>
      <p:sp>
        <p:nvSpPr>
          <p:cNvPr id="67" name="Google Shape;89;p4"/>
          <p:cNvSpPr/>
          <p:nvPr/>
        </p:nvSpPr>
        <p:spPr>
          <a:xfrm>
            <a:off x="4876200" y="4282200"/>
            <a:ext cx="6062400" cy="6405480"/>
          </a:xfrm>
          <a:prstGeom prst="rect">
            <a:avLst/>
          </a:prstGeom>
          <a:noFill/>
          <a:ln w="0">
            <a:noFill/>
          </a:ln>
        </p:spPr>
        <p:style>
          <a:lnRef idx="0"/>
          <a:fillRef idx="0"/>
          <a:effectRef idx="0"/>
          <a:fontRef idx="minor"/>
        </p:style>
        <p:txBody>
          <a:bodyPr lIns="50760" rIns="50760" tIns="50760" bIns="50760" anchor="t">
            <a:noAutofit/>
          </a:bodyPr>
          <a:p>
            <a:pPr algn="ctr">
              <a:lnSpc>
                <a:spcPct val="100000"/>
              </a:lnSpc>
            </a:pPr>
            <a:r>
              <a:rPr b="0" i="1" lang="fr-FR" sz="2600" strike="noStrike" u="none">
                <a:solidFill>
                  <a:srgbClr val="235598"/>
                </a:solidFill>
                <a:uFillTx/>
                <a:latin typeface="Roboto"/>
                <a:ea typeface="Roboto"/>
              </a:rPr>
              <a:t>« All guidance needs to be green and if these conversations happen early on we can make a difference to how people view their work choices and how it impacts the planet. »</a:t>
            </a:r>
            <a:endParaRPr b="0" lang="fr-FR" sz="2600" strike="noStrike" u="none">
              <a:solidFill>
                <a:srgbClr val="000000"/>
              </a:solidFill>
              <a:uFillTx/>
              <a:latin typeface="Arial"/>
            </a:endParaRPr>
          </a:p>
          <a:p>
            <a:pPr algn="ctr">
              <a:lnSpc>
                <a:spcPct val="100000"/>
              </a:lnSpc>
            </a:pPr>
            <a:r>
              <a:rPr b="0" lang="fr-FR" sz="2600" strike="noStrike" u="none">
                <a:solidFill>
                  <a:srgbClr val="235598"/>
                </a:solidFill>
                <a:uFillTx/>
                <a:latin typeface="Roboto"/>
                <a:ea typeface="Roboto"/>
              </a:rPr>
              <a:t>Careers practitioner, UK</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gn="ctr">
              <a:lnSpc>
                <a:spcPct val="100000"/>
              </a:lnSpc>
            </a:pPr>
            <a:r>
              <a:rPr b="0" i="1" lang="fr-FR" sz="2600" strike="noStrike" u="none">
                <a:solidFill>
                  <a:srgbClr val="000000"/>
                </a:solidFill>
                <a:uFillTx/>
                <a:latin typeface="Roboto"/>
                <a:ea typeface="Roboto"/>
              </a:rPr>
              <a:t>« Toutes nos interventions doivent être vertes, et si ces échanges ont lieu dès le début, nous pouvons faire une différence dans la façon dont les gens perçoivent leurs choix professionnels et leur impact sur la planète.»</a:t>
            </a:r>
            <a:endParaRPr b="0" lang="fr-FR" sz="2600" strike="noStrike" u="none">
              <a:solidFill>
                <a:srgbClr val="000000"/>
              </a:solidFill>
              <a:uFillTx/>
              <a:latin typeface="Arial"/>
            </a:endParaRPr>
          </a:p>
          <a:p>
            <a:pPr algn="ctr">
              <a:lnSpc>
                <a:spcPct val="100000"/>
              </a:lnSpc>
            </a:pPr>
            <a:r>
              <a:rPr b="0" lang="fr-FR" sz="2600" strike="noStrike" u="none">
                <a:solidFill>
                  <a:srgbClr val="000000"/>
                </a:solidFill>
                <a:uFillTx/>
                <a:latin typeface="Roboto"/>
                <a:ea typeface="Roboto"/>
              </a:rPr>
              <a:t>Professionnel d’accompagnement, Royaume-Uni</a:t>
            </a:r>
            <a:endParaRPr b="0" lang="fr-FR" sz="2600" strike="noStrike" u="none">
              <a:solidFill>
                <a:srgbClr val="000000"/>
              </a:solidFill>
              <a:uFillTx/>
              <a:latin typeface="Arial"/>
            </a:endParaRPr>
          </a:p>
        </p:txBody>
      </p:sp>
      <p:sp>
        <p:nvSpPr>
          <p:cNvPr id="68" name="Google Shape;90;p4"/>
          <p:cNvSpPr/>
          <p:nvPr/>
        </p:nvSpPr>
        <p:spPr>
          <a:xfrm>
            <a:off x="13120560" y="4164480"/>
            <a:ext cx="8601120" cy="925560"/>
          </a:xfrm>
          <a:prstGeom prst="rect">
            <a:avLst/>
          </a:prstGeom>
          <a:noFill/>
          <a:ln w="0">
            <a:noFill/>
          </a:ln>
        </p:spPr>
        <p:style>
          <a:lnRef idx="0"/>
          <a:fillRef idx="0"/>
          <a:effectRef idx="0"/>
          <a:fontRef idx="minor"/>
        </p:style>
        <p:txBody>
          <a:bodyPr lIns="50760" rIns="50760" tIns="50760" bIns="50760" anchor="t">
            <a:noAutofit/>
          </a:bodyPr>
          <a:p>
            <a:pPr algn="ctr">
              <a:lnSpc>
                <a:spcPct val="100000"/>
              </a:lnSpc>
            </a:pPr>
            <a:r>
              <a:rPr b="0" i="1" lang="fr-FR" sz="2600" strike="noStrike" u="none">
                <a:solidFill>
                  <a:srgbClr val="0070c0"/>
                </a:solidFill>
                <a:uFillTx/>
                <a:latin typeface="Roboto"/>
                <a:ea typeface="Roboto"/>
              </a:rPr>
              <a:t>« I think green guidance is a joke. Even if we assume that climate change is man-made, it is very far-fetched to think that we can affect people in ways that make them lead ‘greener’ lives. I think it is very much a waste of time and that we have much more important topics to deal with, such as, for example, most adults not benefitting from career guidance and instead living work lives they do not enjoy</a:t>
            </a:r>
            <a:r>
              <a:rPr b="0" lang="fr-FR" sz="2600" strike="noStrike" u="none">
                <a:solidFill>
                  <a:srgbClr val="0070c0"/>
                </a:solidFill>
                <a:uFillTx/>
                <a:latin typeface="Roboto"/>
                <a:ea typeface="Roboto"/>
              </a:rPr>
              <a:t>.»</a:t>
            </a:r>
            <a:endParaRPr b="0" lang="fr-FR" sz="2600" strike="noStrike" u="none">
              <a:solidFill>
                <a:srgbClr val="000000"/>
              </a:solidFill>
              <a:uFillTx/>
              <a:latin typeface="Arial"/>
            </a:endParaRPr>
          </a:p>
          <a:p>
            <a:pPr algn="ctr">
              <a:lnSpc>
                <a:spcPct val="100000"/>
              </a:lnSpc>
            </a:pPr>
            <a:r>
              <a:rPr b="0" lang="fr-FR" sz="2600" strike="noStrike" u="none">
                <a:solidFill>
                  <a:srgbClr val="0070c0"/>
                </a:solidFill>
                <a:uFillTx/>
                <a:latin typeface="Roboto"/>
                <a:ea typeface="Roboto"/>
              </a:rPr>
              <a:t>School counsellor, Denmark</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gn="ctr">
              <a:lnSpc>
                <a:spcPct val="100000"/>
              </a:lnSpc>
            </a:pPr>
            <a:r>
              <a:rPr b="0" i="1" lang="fr-FR" sz="2600" strike="noStrike" u="none">
                <a:solidFill>
                  <a:srgbClr val="000000"/>
                </a:solidFill>
                <a:uFillTx/>
                <a:latin typeface="Roboto"/>
                <a:ea typeface="Roboto"/>
              </a:rPr>
              <a:t>« Je pense que la « green guidance » c’est une blague. Même si nous supposons que le changement climatique est provoqué par l’homme, il est très exagéré de penser que nous pouvons influencer les gens de manière à les amener à mener une vie « plus verte ». Je pense que c'est une perte de temps et que nous avons des sujets bien plus importants à traiter, comme par exemple, le fait que la plupart des adultes ne bénéficient pas d’accompagnement et mènent une vie professionnelle qui ne leur plaît pas. »</a:t>
            </a:r>
            <a:endParaRPr b="0" lang="fr-FR" sz="2600" strike="noStrike" u="none">
              <a:solidFill>
                <a:srgbClr val="000000"/>
              </a:solidFill>
              <a:uFillTx/>
              <a:latin typeface="Arial"/>
            </a:endParaRPr>
          </a:p>
          <a:p>
            <a:pPr algn="ctr">
              <a:lnSpc>
                <a:spcPct val="100000"/>
              </a:lnSpc>
            </a:pPr>
            <a:r>
              <a:rPr b="0" lang="fr-FR" sz="2600" strike="noStrike" u="none">
                <a:solidFill>
                  <a:srgbClr val="000000"/>
                </a:solidFill>
                <a:uFillTx/>
                <a:latin typeface="Roboto"/>
                <a:ea typeface="Roboto"/>
              </a:rPr>
              <a:t>Conseiller scolaire, Danemark</a:t>
            </a:r>
            <a:endParaRPr b="0" lang="fr-FR" sz="2600" strike="noStrike" u="none">
              <a:solidFill>
                <a:srgbClr val="000000"/>
              </a:solidFill>
              <a:uFillTx/>
              <a:latin typeface="Arial"/>
            </a:endParaRPr>
          </a:p>
          <a:p>
            <a:pPr algn="ctr">
              <a:lnSpc>
                <a:spcPct val="100000"/>
              </a:lnSpc>
            </a:pPr>
            <a:endParaRPr b="0" lang="fr-FR" sz="2600" strike="noStrike" u="none">
              <a:solidFill>
                <a:srgbClr val="000000"/>
              </a:solidFill>
              <a:uFillTx/>
              <a:latin typeface="Arial"/>
            </a:endParaRPr>
          </a:p>
        </p:txBody>
      </p:sp>
      <p:pic>
        <p:nvPicPr>
          <p:cNvPr id="69" name="Picture 1" descr=""/>
          <p:cNvPicPr/>
          <p:nvPr/>
        </p:nvPicPr>
        <p:blipFill>
          <a:blip r:embed="rId3"/>
          <a:stretch/>
        </p:blipFill>
        <p:spPr>
          <a:xfrm>
            <a:off x="251640" y="4164480"/>
            <a:ext cx="4038480" cy="12038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Google Shape;78;p3"/>
          <p:cNvSpPr/>
          <p:nvPr/>
        </p:nvSpPr>
        <p:spPr>
          <a:xfrm>
            <a:off x="6134040" y="1926720"/>
            <a:ext cx="15488640" cy="1710720"/>
          </a:xfrm>
          <a:prstGeom prst="rect">
            <a:avLst/>
          </a:prstGeom>
          <a:noFill/>
          <a:ln w="0">
            <a:noFill/>
          </a:ln>
        </p:spPr>
        <p:style>
          <a:lnRef idx="0"/>
          <a:fillRef idx="0"/>
          <a:effectRef idx="0"/>
          <a:fontRef idx="minor"/>
        </p:style>
        <p:txBody>
          <a:bodyPr lIns="50760" rIns="50760" tIns="50760" bIns="50760" anchor="b">
            <a:noAutofit/>
          </a:bodyPr>
          <a:p>
            <a:pPr>
              <a:lnSpc>
                <a:spcPct val="100000"/>
              </a:lnSpc>
            </a:pPr>
            <a:r>
              <a:rPr b="1" lang="fr-FR" sz="7500" strike="noStrike" u="none">
                <a:solidFill>
                  <a:srgbClr val="235598"/>
                </a:solidFill>
                <a:uFillTx/>
                <a:latin typeface="Roboto"/>
                <a:ea typeface="Roboto"/>
              </a:rPr>
              <a:t>Vision de l’accompagnement  </a:t>
            </a:r>
            <a:br>
              <a:rPr sz="7500"/>
            </a:br>
            <a:r>
              <a:rPr b="1" lang="fr-FR" sz="7500" strike="noStrike" u="none">
                <a:solidFill>
                  <a:srgbClr val="235598"/>
                </a:solidFill>
                <a:uFillTx/>
                <a:latin typeface="Roboto"/>
                <a:ea typeface="Roboto"/>
              </a:rPr>
              <a:t>My vision of the service</a:t>
            </a:r>
            <a:endParaRPr b="0" lang="fr-FR" sz="7500" strike="noStrike" u="none">
              <a:solidFill>
                <a:srgbClr val="000000"/>
              </a:solidFill>
              <a:uFillTx/>
              <a:latin typeface="Arial"/>
            </a:endParaRPr>
          </a:p>
        </p:txBody>
      </p:sp>
      <p:pic>
        <p:nvPicPr>
          <p:cNvPr id="71" name="Picture 9" descr=""/>
          <p:cNvPicPr/>
          <p:nvPr/>
        </p:nvPicPr>
        <p:blipFill>
          <a:blip r:embed="rId1"/>
          <a:srcRect l="22912" t="0" r="0" b="0"/>
          <a:stretch/>
        </p:blipFill>
        <p:spPr>
          <a:xfrm>
            <a:off x="1562040" y="3960720"/>
            <a:ext cx="13919760" cy="6579360"/>
          </a:xfrm>
          <a:prstGeom prst="rect">
            <a:avLst/>
          </a:prstGeom>
          <a:ln w="0">
            <a:noFill/>
          </a:ln>
        </p:spPr>
      </p:pic>
      <p:sp>
        <p:nvSpPr>
          <p:cNvPr id="72" name="ZoneTexte 9"/>
          <p:cNvSpPr/>
          <p:nvPr/>
        </p:nvSpPr>
        <p:spPr>
          <a:xfrm>
            <a:off x="15720840" y="3885840"/>
            <a:ext cx="6895800" cy="76528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i="1" lang="en-GB" sz="2800" strike="noStrike" u="none">
                <a:solidFill>
                  <a:srgbClr val="000000"/>
                </a:solidFill>
                <a:uFillTx/>
                <a:latin typeface="Roboto"/>
                <a:ea typeface="Roboto"/>
              </a:rPr>
              <a:t>I am familiar with the term ‘green guidance’</a:t>
            </a:r>
            <a:endParaRPr b="0" lang="fr-FR" sz="2800" strike="noStrike" u="none">
              <a:solidFill>
                <a:srgbClr val="000000"/>
              </a:solidFill>
              <a:uFillTx/>
              <a:latin typeface="Arial"/>
            </a:endParaRPr>
          </a:p>
          <a:p>
            <a:pPr algn="just">
              <a:lnSpc>
                <a:spcPct val="100000"/>
              </a:lnSpc>
            </a:pPr>
            <a:endParaRPr b="0" lang="fr-FR" sz="2800" strike="noStrike" u="none">
              <a:solidFill>
                <a:srgbClr val="000000"/>
              </a:solidFill>
              <a:uFillTx/>
              <a:latin typeface="Arial"/>
            </a:endParaRPr>
          </a:p>
          <a:p>
            <a:pPr algn="just">
              <a:lnSpc>
                <a:spcPct val="100000"/>
              </a:lnSpc>
            </a:pPr>
            <a:r>
              <a:rPr b="0" i="1" lang="en-GB" sz="2800" strike="noStrike" u="none">
                <a:solidFill>
                  <a:srgbClr val="000000"/>
                </a:solidFill>
                <a:uFillTx/>
                <a:latin typeface="Roboto"/>
                <a:ea typeface="Roboto"/>
              </a:rPr>
              <a:t>I find the idea of guidance actively addressing issues of climate change and environmental sustainability (green guidance) appealing</a:t>
            </a:r>
            <a:endParaRPr b="0" lang="fr-FR" sz="2800" strike="noStrike" u="none">
              <a:solidFill>
                <a:srgbClr val="000000"/>
              </a:solidFill>
              <a:uFillTx/>
              <a:latin typeface="Arial"/>
            </a:endParaRPr>
          </a:p>
          <a:p>
            <a:pPr algn="just">
              <a:lnSpc>
                <a:spcPct val="100000"/>
              </a:lnSpc>
            </a:pPr>
            <a:endParaRPr b="0" lang="fr-FR" sz="2800" strike="noStrike" u="none">
              <a:solidFill>
                <a:srgbClr val="000000"/>
              </a:solidFill>
              <a:uFillTx/>
              <a:latin typeface="Arial"/>
            </a:endParaRPr>
          </a:p>
          <a:p>
            <a:pPr algn="just">
              <a:lnSpc>
                <a:spcPct val="100000"/>
              </a:lnSpc>
            </a:pPr>
            <a:r>
              <a:rPr b="0" i="1" lang="en-GB" sz="2800" strike="noStrike" u="none">
                <a:solidFill>
                  <a:srgbClr val="000000"/>
                </a:solidFill>
                <a:uFillTx/>
                <a:latin typeface="Roboto"/>
                <a:ea typeface="Roboto"/>
              </a:rPr>
              <a:t>I believe that career development should help people to meet their current needs without compromising the ability of future generations to meet their needs.</a:t>
            </a:r>
            <a:endParaRPr b="0" lang="fr-FR" sz="2800" strike="noStrike" u="none">
              <a:solidFill>
                <a:srgbClr val="000000"/>
              </a:solidFill>
              <a:uFillTx/>
              <a:latin typeface="Arial"/>
            </a:endParaRPr>
          </a:p>
          <a:p>
            <a:pPr algn="just">
              <a:lnSpc>
                <a:spcPct val="100000"/>
              </a:lnSpc>
            </a:pPr>
            <a:endParaRPr b="0" lang="fr-FR" sz="2800" strike="noStrike" u="none">
              <a:solidFill>
                <a:srgbClr val="000000"/>
              </a:solidFill>
              <a:uFillTx/>
              <a:latin typeface="Arial"/>
            </a:endParaRPr>
          </a:p>
          <a:p>
            <a:pPr algn="just">
              <a:lnSpc>
                <a:spcPct val="100000"/>
              </a:lnSpc>
            </a:pPr>
            <a:r>
              <a:rPr b="0" i="1" lang="en-GB" sz="2800" strike="noStrike" u="none">
                <a:solidFill>
                  <a:srgbClr val="000000"/>
                </a:solidFill>
                <a:uFillTx/>
                <a:latin typeface="Roboto"/>
                <a:ea typeface="Roboto"/>
              </a:rPr>
              <a:t>I believe that helping clients to achieve more environmentally sustainable work and lifestyles should be one of the objectives of career guidance.</a:t>
            </a:r>
            <a:endParaRPr b="0" lang="fr-FR" sz="2800" strike="noStrike" u="none">
              <a:solidFill>
                <a:srgbClr val="000000"/>
              </a:solidFill>
              <a:uFillTx/>
              <a:latin typeface="Arial"/>
            </a:endParaRPr>
          </a:p>
          <a:p>
            <a:pPr>
              <a:lnSpc>
                <a:spcPct val="100000"/>
              </a:lnSpc>
              <a:tabLst>
                <a:tab algn="l" pos="0"/>
              </a:tabLst>
            </a:pPr>
            <a:endParaRPr b="0" lang="fr-FR"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Picture 6" descr=""/>
          <p:cNvPicPr/>
          <p:nvPr/>
        </p:nvPicPr>
        <p:blipFill>
          <a:blip r:embed="rId1"/>
          <a:stretch/>
        </p:blipFill>
        <p:spPr>
          <a:xfrm>
            <a:off x="3916440" y="4198320"/>
            <a:ext cx="14284440" cy="6524280"/>
          </a:xfrm>
          <a:prstGeom prst="rect">
            <a:avLst/>
          </a:prstGeom>
          <a:ln w="0">
            <a:noFill/>
          </a:ln>
        </p:spPr>
      </p:pic>
      <p:sp>
        <p:nvSpPr>
          <p:cNvPr id="74" name="Google Shape;78;p3"/>
          <p:cNvSpPr/>
          <p:nvPr/>
        </p:nvSpPr>
        <p:spPr>
          <a:xfrm>
            <a:off x="6116040" y="2072880"/>
            <a:ext cx="15488640" cy="1710720"/>
          </a:xfrm>
          <a:prstGeom prst="rect">
            <a:avLst/>
          </a:prstGeom>
          <a:noFill/>
          <a:ln w="0">
            <a:noFill/>
          </a:ln>
        </p:spPr>
        <p:style>
          <a:lnRef idx="0"/>
          <a:fillRef idx="0"/>
          <a:effectRef idx="0"/>
          <a:fontRef idx="minor"/>
        </p:style>
        <p:txBody>
          <a:bodyPr lIns="50760" rIns="50760" tIns="50760" bIns="50760" anchor="b">
            <a:noAutofit/>
          </a:bodyPr>
          <a:p>
            <a:pPr>
              <a:lnSpc>
                <a:spcPct val="100000"/>
              </a:lnSpc>
            </a:pPr>
            <a:r>
              <a:rPr b="1" lang="fr-FR" sz="7500" strike="noStrike" u="none">
                <a:solidFill>
                  <a:srgbClr val="235598"/>
                </a:solidFill>
                <a:uFillTx/>
                <a:latin typeface="Roboto"/>
                <a:ea typeface="Roboto"/>
              </a:rPr>
              <a:t>Les préoccupations des usagers</a:t>
            </a:r>
            <a:endParaRPr b="0" lang="fr-FR" sz="7500" strike="noStrike" u="none">
              <a:solidFill>
                <a:srgbClr val="000000"/>
              </a:solidFill>
              <a:uFillTx/>
              <a:latin typeface="Arial"/>
            </a:endParaRPr>
          </a:p>
          <a:p>
            <a:pPr>
              <a:lnSpc>
                <a:spcPct val="100000"/>
              </a:lnSpc>
            </a:pPr>
            <a:r>
              <a:rPr b="1" lang="fr-FR" sz="7500" strike="noStrike" u="none">
                <a:solidFill>
                  <a:srgbClr val="235598"/>
                </a:solidFill>
                <a:uFillTx/>
                <a:latin typeface="Roboto"/>
                <a:ea typeface="Roboto"/>
              </a:rPr>
              <a:t>Clients’ needs</a:t>
            </a:r>
            <a:r>
              <a:rPr b="1" lang="en-US" sz="7500" strike="noStrike" u="none">
                <a:solidFill>
                  <a:srgbClr val="235598"/>
                </a:solidFill>
                <a:uFillTx/>
                <a:latin typeface="Roboto"/>
                <a:ea typeface="Roboto"/>
              </a:rPr>
              <a:t>  </a:t>
            </a:r>
            <a:endParaRPr b="0" lang="fr-FR" sz="7500" strike="noStrike" u="none">
              <a:solidFill>
                <a:srgbClr val="000000"/>
              </a:solidFill>
              <a:uFillTx/>
              <a:latin typeface="Arial"/>
            </a:endParaRPr>
          </a:p>
        </p:txBody>
      </p:sp>
      <p:sp>
        <p:nvSpPr>
          <p:cNvPr id="75" name="ZoneTexte 5"/>
          <p:cNvSpPr/>
          <p:nvPr/>
        </p:nvSpPr>
        <p:spPr>
          <a:xfrm>
            <a:off x="17375040" y="4610160"/>
            <a:ext cx="6883200" cy="13705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i="1" lang="en-GB" sz="2800" strike="noStrike" u="none">
                <a:solidFill>
                  <a:srgbClr val="000000"/>
                </a:solidFill>
                <a:uFillTx/>
                <a:latin typeface="Roboto"/>
                <a:ea typeface="Roboto"/>
              </a:rPr>
              <a:t>My clients raise issues to do with the climate or the environment when making career choices.</a:t>
            </a:r>
            <a:endParaRPr b="0" lang="fr-FR" sz="2800" strike="noStrike" u="none">
              <a:solidFill>
                <a:srgbClr val="000000"/>
              </a:solidFill>
              <a:uFillTx/>
              <a:latin typeface="Arial"/>
            </a:endParaRPr>
          </a:p>
        </p:txBody>
      </p:sp>
      <p:sp>
        <p:nvSpPr>
          <p:cNvPr id="76" name="ZoneTexte 6"/>
          <p:cNvSpPr/>
          <p:nvPr/>
        </p:nvSpPr>
        <p:spPr>
          <a:xfrm>
            <a:off x="17375040" y="6167880"/>
            <a:ext cx="9735840" cy="9435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i="1" lang="en-GB" sz="2800" strike="noStrike" u="none">
                <a:solidFill>
                  <a:srgbClr val="000000"/>
                </a:solidFill>
                <a:uFillTx/>
                <a:latin typeface="Roboto"/>
                <a:ea typeface="Roboto"/>
              </a:rPr>
              <a:t>My clients are keen to find</a:t>
            </a:r>
            <a:endParaRPr b="0" lang="fr-FR" sz="28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environmentally sustainable work.</a:t>
            </a:r>
            <a:endParaRPr b="0" lang="fr-FR" sz="2800" strike="noStrike" u="none">
              <a:solidFill>
                <a:srgbClr val="000000"/>
              </a:solidFill>
              <a:uFillTx/>
              <a:latin typeface="Arial"/>
            </a:endParaRPr>
          </a:p>
        </p:txBody>
      </p:sp>
      <p:sp>
        <p:nvSpPr>
          <p:cNvPr id="77" name="ZoneTexte 7"/>
          <p:cNvSpPr/>
          <p:nvPr/>
        </p:nvSpPr>
        <p:spPr>
          <a:xfrm>
            <a:off x="17375040" y="7910280"/>
            <a:ext cx="9735840" cy="9435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i="1" lang="en-GB" sz="2800" strike="noStrike" u="none">
                <a:solidFill>
                  <a:srgbClr val="000000"/>
                </a:solidFill>
                <a:uFillTx/>
                <a:latin typeface="Roboto"/>
                <a:ea typeface="Roboto"/>
              </a:rPr>
              <a:t>My clients are keen to live</a:t>
            </a:r>
            <a:endParaRPr b="0" lang="fr-FR" sz="28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environmentally sustainable lifestyles.</a:t>
            </a:r>
            <a:endParaRPr b="0" lang="fr-FR"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Google Shape;84;p4" descr="Image"/>
          <p:cNvPicPr/>
          <p:nvPr/>
        </p:nvPicPr>
        <p:blipFill>
          <a:blip r:embed="rId1"/>
          <a:stretch/>
        </p:blipFill>
        <p:spPr>
          <a:xfrm>
            <a:off x="23448240" y="10063800"/>
            <a:ext cx="358920" cy="358920"/>
          </a:xfrm>
          <a:prstGeom prst="rect">
            <a:avLst/>
          </a:prstGeom>
          <a:ln w="0">
            <a:noFill/>
          </a:ln>
        </p:spPr>
      </p:pic>
      <p:pic>
        <p:nvPicPr>
          <p:cNvPr id="79" name="Google Shape;85;p4" descr="Image"/>
          <p:cNvPicPr/>
          <p:nvPr/>
        </p:nvPicPr>
        <p:blipFill>
          <a:blip r:embed="rId2"/>
          <a:stretch/>
        </p:blipFill>
        <p:spPr>
          <a:xfrm>
            <a:off x="17636760" y="1073880"/>
            <a:ext cx="227880" cy="227880"/>
          </a:xfrm>
          <a:prstGeom prst="rect">
            <a:avLst/>
          </a:prstGeom>
          <a:ln w="0">
            <a:noFill/>
          </a:ln>
        </p:spPr>
      </p:pic>
      <p:sp>
        <p:nvSpPr>
          <p:cNvPr id="80" name="Google Shape;86;p4"/>
          <p:cNvSpPr/>
          <p:nvPr/>
        </p:nvSpPr>
        <p:spPr>
          <a:xfrm>
            <a:off x="10938600" y="5681160"/>
            <a:ext cx="8601120" cy="925560"/>
          </a:xfrm>
          <a:prstGeom prst="rect">
            <a:avLst/>
          </a:prstGeom>
          <a:noFill/>
          <a:ln w="0">
            <a:noFill/>
          </a:ln>
        </p:spPr>
        <p:style>
          <a:lnRef idx="0"/>
          <a:fillRef idx="0"/>
          <a:effectRef idx="0"/>
          <a:fontRef idx="minor"/>
        </p:style>
        <p:txBody>
          <a:bodyPr lIns="50760" rIns="50760" tIns="50760" bIns="50760" anchor="t">
            <a:normAutofit lnSpcReduction="9999"/>
          </a:bodyPr>
          <a:p>
            <a:pPr>
              <a:lnSpc>
                <a:spcPct val="100000"/>
              </a:lnSpc>
              <a:tabLst>
                <a:tab algn="l" pos="0"/>
              </a:tabLst>
            </a:pPr>
            <a:r>
              <a:rPr b="1" lang="en-US" sz="2910" strike="noStrike" u="none">
                <a:solidFill>
                  <a:schemeClr val="lt1"/>
                </a:solidFill>
                <a:uFillTx/>
                <a:latin typeface="Roboto"/>
                <a:ea typeface="Roboto"/>
              </a:rPr>
              <a:t>Effacer forme</a:t>
            </a:r>
            <a:endParaRPr b="0" lang="fr-FR" sz="2910" strike="noStrike" u="none">
              <a:solidFill>
                <a:srgbClr val="000000"/>
              </a:solidFill>
              <a:uFillTx/>
              <a:latin typeface="Arial"/>
            </a:endParaRPr>
          </a:p>
          <a:p>
            <a:pPr algn="ctr">
              <a:lnSpc>
                <a:spcPct val="100000"/>
              </a:lnSpc>
              <a:tabLst>
                <a:tab algn="l" pos="0"/>
              </a:tabLst>
            </a:pPr>
            <a:r>
              <a:rPr b="1" lang="en-US" sz="2910" strike="noStrike" u="none">
                <a:solidFill>
                  <a:schemeClr val="lt1"/>
                </a:solidFill>
                <a:uFillTx/>
                <a:latin typeface="Roboto"/>
                <a:ea typeface="Roboto"/>
              </a:rPr>
              <a:t>Insérer votre média</a:t>
            </a:r>
            <a:endParaRPr b="0" lang="fr-FR" sz="2910" strike="noStrike" u="none">
              <a:solidFill>
                <a:srgbClr val="000000"/>
              </a:solidFill>
              <a:uFillTx/>
              <a:latin typeface="Arial"/>
            </a:endParaRPr>
          </a:p>
        </p:txBody>
      </p:sp>
      <p:sp>
        <p:nvSpPr>
          <p:cNvPr id="81" name="Google Shape;88;p4"/>
          <p:cNvSpPr/>
          <p:nvPr/>
        </p:nvSpPr>
        <p:spPr>
          <a:xfrm>
            <a:off x="9412560" y="1119600"/>
            <a:ext cx="8912880" cy="1710720"/>
          </a:xfrm>
          <a:prstGeom prst="rect">
            <a:avLst/>
          </a:prstGeom>
          <a:noFill/>
          <a:ln w="0">
            <a:noFill/>
          </a:ln>
        </p:spPr>
        <p:style>
          <a:lnRef idx="0"/>
          <a:fillRef idx="0"/>
          <a:effectRef idx="0"/>
          <a:fontRef idx="minor"/>
        </p:style>
        <p:txBody>
          <a:bodyPr lIns="50760" rIns="50760" tIns="50760" bIns="50760" anchor="b">
            <a:normAutofit fontScale="92500" lnSpcReduction="9999"/>
          </a:bodyPr>
          <a:p>
            <a:pPr>
              <a:lnSpc>
                <a:spcPct val="100000"/>
              </a:lnSpc>
              <a:tabLst>
                <a:tab algn="l" pos="0"/>
              </a:tabLst>
            </a:pPr>
            <a:r>
              <a:rPr b="1" lang="en-US" sz="8100" strike="noStrike" u="none">
                <a:solidFill>
                  <a:srgbClr val="235598"/>
                </a:solidFill>
                <a:uFillTx/>
                <a:latin typeface="Roboto"/>
                <a:ea typeface="Roboto"/>
              </a:rPr>
              <a:t>Obstacles </a:t>
            </a:r>
            <a:r>
              <a:rPr b="1" lang="en-US" sz="12150" strike="noStrike" u="none">
                <a:solidFill>
                  <a:srgbClr val="235598"/>
                </a:solidFill>
                <a:uFillTx/>
                <a:latin typeface="Roboto"/>
                <a:ea typeface="Roboto"/>
              </a:rPr>
              <a:t> </a:t>
            </a:r>
            <a:endParaRPr b="0" lang="fr-FR" sz="12150" strike="noStrike" u="none">
              <a:solidFill>
                <a:srgbClr val="000000"/>
              </a:solidFill>
              <a:uFillTx/>
              <a:latin typeface="Arial"/>
            </a:endParaRPr>
          </a:p>
        </p:txBody>
      </p:sp>
      <p:sp>
        <p:nvSpPr>
          <p:cNvPr id="82" name="Google Shape;90;p4"/>
          <p:cNvSpPr/>
          <p:nvPr/>
        </p:nvSpPr>
        <p:spPr>
          <a:xfrm>
            <a:off x="11624400" y="5681160"/>
            <a:ext cx="8601120" cy="925560"/>
          </a:xfrm>
          <a:prstGeom prst="rect">
            <a:avLst/>
          </a:prstGeom>
          <a:noFill/>
          <a:ln w="0">
            <a:noFill/>
          </a:ln>
        </p:spPr>
        <p:style>
          <a:lnRef idx="0"/>
          <a:fillRef idx="0"/>
          <a:effectRef idx="0"/>
          <a:fontRef idx="minor"/>
        </p:style>
        <p:txBody>
          <a:bodyPr lIns="50760" rIns="50760" tIns="50760" bIns="50760" anchor="t">
            <a:noAutofit/>
          </a:bodyPr>
          <a:p>
            <a:pPr algn="ctr">
              <a:lnSpc>
                <a:spcPct val="80000"/>
              </a:lnSpc>
              <a:tabLst>
                <a:tab algn="l" pos="0"/>
              </a:tabLst>
            </a:pPr>
            <a:r>
              <a:rPr b="1" lang="en-US" sz="2940" strike="noStrike" u="none">
                <a:solidFill>
                  <a:srgbClr val="ffffff"/>
                </a:solidFill>
                <a:uFillTx/>
                <a:latin typeface="Roboto"/>
                <a:ea typeface="Roboto"/>
              </a:rPr>
              <a:t>Clear shape</a:t>
            </a:r>
            <a:endParaRPr b="0" lang="fr-FR" sz="2940" strike="noStrike" u="none">
              <a:solidFill>
                <a:srgbClr val="000000"/>
              </a:solidFill>
              <a:uFillTx/>
              <a:latin typeface="Arial"/>
            </a:endParaRPr>
          </a:p>
          <a:p>
            <a:pPr algn="ctr">
              <a:lnSpc>
                <a:spcPct val="80000"/>
              </a:lnSpc>
              <a:tabLst>
                <a:tab algn="l" pos="0"/>
              </a:tabLst>
            </a:pPr>
            <a:r>
              <a:rPr b="1" lang="en-US" sz="2940" strike="noStrike" u="none">
                <a:solidFill>
                  <a:srgbClr val="ffffff"/>
                </a:solidFill>
                <a:uFillTx/>
                <a:latin typeface="Roboto"/>
                <a:ea typeface="Roboto"/>
              </a:rPr>
              <a:t>Insert your media</a:t>
            </a:r>
            <a:endParaRPr b="0" lang="fr-FR" sz="2940" strike="noStrike" u="none">
              <a:solidFill>
                <a:srgbClr val="000000"/>
              </a:solidFill>
              <a:uFillTx/>
              <a:latin typeface="Arial"/>
            </a:endParaRPr>
          </a:p>
        </p:txBody>
      </p:sp>
      <p:pic>
        <p:nvPicPr>
          <p:cNvPr id="83" name="Picture 3" descr=""/>
          <p:cNvPicPr/>
          <p:nvPr/>
        </p:nvPicPr>
        <p:blipFill>
          <a:blip r:embed="rId3"/>
          <a:stretch/>
        </p:blipFill>
        <p:spPr>
          <a:xfrm>
            <a:off x="3598560" y="3190320"/>
            <a:ext cx="11275560" cy="6832800"/>
          </a:xfrm>
          <a:prstGeom prst="rect">
            <a:avLst/>
          </a:prstGeom>
          <a:ln w="0">
            <a:noFill/>
          </a:ln>
        </p:spPr>
      </p:pic>
      <p:sp>
        <p:nvSpPr>
          <p:cNvPr id="84" name="ZoneTexte 9"/>
          <p:cNvSpPr/>
          <p:nvPr/>
        </p:nvSpPr>
        <p:spPr>
          <a:xfrm>
            <a:off x="15170040" y="3742920"/>
            <a:ext cx="8637480" cy="44211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i="1" lang="en-GB" sz="2800" strike="noStrike" u="none">
                <a:solidFill>
                  <a:srgbClr val="000000"/>
                </a:solidFill>
                <a:uFillTx/>
                <a:latin typeface="Roboto"/>
                <a:ea typeface="Roboto"/>
              </a:rPr>
              <a:t>Lack of clarity about what green guidance is</a:t>
            </a:r>
            <a:endParaRPr b="0" lang="fr-FR" sz="2800" strike="noStrike" u="none">
              <a:solidFill>
                <a:srgbClr val="000000"/>
              </a:solidFill>
              <a:uFillTx/>
              <a:latin typeface="Arial"/>
            </a:endParaRPr>
          </a:p>
          <a:p>
            <a:pPr>
              <a:lnSpc>
                <a:spcPct val="100000"/>
              </a:lnSpc>
              <a:tabLst>
                <a:tab algn="l" pos="0"/>
              </a:tabLst>
            </a:pPr>
            <a:endParaRPr b="0" lang="fr-FR" sz="10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Lack of models for implementing green guidance</a:t>
            </a:r>
            <a:endParaRPr b="0" lang="fr-FR" sz="2800" strike="noStrike" u="none">
              <a:solidFill>
                <a:srgbClr val="000000"/>
              </a:solidFill>
              <a:uFillTx/>
              <a:latin typeface="Arial"/>
            </a:endParaRPr>
          </a:p>
          <a:p>
            <a:pPr>
              <a:lnSpc>
                <a:spcPct val="100000"/>
              </a:lnSpc>
              <a:tabLst>
                <a:tab algn="l" pos="0"/>
              </a:tabLst>
            </a:pPr>
            <a:endParaRPr b="0" lang="fr-FR" sz="10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Lack of resources focused on green guidance</a:t>
            </a:r>
            <a:endParaRPr b="0" lang="fr-FR" sz="2800" strike="noStrike" u="none">
              <a:solidFill>
                <a:srgbClr val="000000"/>
              </a:solidFill>
              <a:uFillTx/>
              <a:latin typeface="Arial"/>
            </a:endParaRPr>
          </a:p>
          <a:p>
            <a:pPr>
              <a:lnSpc>
                <a:spcPct val="100000"/>
              </a:lnSpc>
              <a:tabLst>
                <a:tab algn="l" pos="0"/>
              </a:tabLst>
            </a:pPr>
            <a:endParaRPr b="0" lang="fr-FR" sz="10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Limits on what can be done within my current </a:t>
            </a:r>
            <a:endParaRPr b="0" lang="fr-FR" sz="28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funding/curriculum/role</a:t>
            </a:r>
            <a:endParaRPr b="0" lang="fr-FR" sz="2800" strike="noStrike" u="none">
              <a:solidFill>
                <a:srgbClr val="000000"/>
              </a:solidFill>
              <a:uFillTx/>
              <a:latin typeface="Arial"/>
            </a:endParaRPr>
          </a:p>
          <a:p>
            <a:pPr>
              <a:lnSpc>
                <a:spcPct val="100000"/>
              </a:lnSpc>
              <a:tabLst>
                <a:tab algn="l" pos="0"/>
              </a:tabLst>
            </a:pPr>
            <a:endParaRPr b="0" lang="fr-FR" sz="10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Lack of time to try out new approaches</a:t>
            </a:r>
            <a:endParaRPr b="0" lang="fr-FR" sz="2800" strike="noStrike" u="none">
              <a:solidFill>
                <a:srgbClr val="000000"/>
              </a:solidFill>
              <a:uFillTx/>
              <a:latin typeface="Arial"/>
            </a:endParaRPr>
          </a:p>
          <a:p>
            <a:pPr>
              <a:lnSpc>
                <a:spcPct val="100000"/>
              </a:lnSpc>
              <a:tabLst>
                <a:tab algn="l" pos="0"/>
              </a:tabLst>
            </a:pPr>
            <a:endParaRPr b="0" lang="fr-FR" sz="10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Ethical concerns about green guidance</a:t>
            </a:r>
            <a:endParaRPr b="0" lang="fr-FR" sz="2800" strike="noStrike" u="none">
              <a:solidFill>
                <a:srgbClr val="000000"/>
              </a:solidFill>
              <a:uFillTx/>
              <a:latin typeface="Arial"/>
            </a:endParaRPr>
          </a:p>
          <a:p>
            <a:pPr>
              <a:lnSpc>
                <a:spcPct val="100000"/>
              </a:lnSpc>
              <a:tabLst>
                <a:tab algn="l" pos="0"/>
              </a:tabLst>
            </a:pPr>
            <a:endParaRPr b="0" lang="fr-FR" sz="1000" strike="noStrike" u="none">
              <a:solidFill>
                <a:srgbClr val="000000"/>
              </a:solidFill>
              <a:uFillTx/>
              <a:latin typeface="Arial"/>
            </a:endParaRPr>
          </a:p>
          <a:p>
            <a:pPr>
              <a:lnSpc>
                <a:spcPct val="100000"/>
              </a:lnSpc>
              <a:tabLst>
                <a:tab algn="l" pos="0"/>
              </a:tabLst>
            </a:pPr>
            <a:r>
              <a:rPr b="0" i="1" lang="en-GB" sz="2800" strike="noStrike" u="none">
                <a:solidFill>
                  <a:srgbClr val="000000"/>
                </a:solidFill>
                <a:uFillTx/>
                <a:latin typeface="Roboto"/>
                <a:ea typeface="Roboto"/>
              </a:rPr>
              <a:t>Not relevant for the group that I work with</a:t>
            </a:r>
            <a:endParaRPr b="0" lang="fr-FR"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Google Shape;78;p3"/>
          <p:cNvSpPr/>
          <p:nvPr/>
        </p:nvSpPr>
        <p:spPr>
          <a:xfrm>
            <a:off x="9090000" y="966240"/>
            <a:ext cx="7509960" cy="1710720"/>
          </a:xfrm>
          <a:prstGeom prst="rect">
            <a:avLst/>
          </a:prstGeom>
          <a:noFill/>
          <a:ln w="0">
            <a:noFill/>
          </a:ln>
        </p:spPr>
        <p:style>
          <a:lnRef idx="0"/>
          <a:fillRef idx="0"/>
          <a:effectRef idx="0"/>
          <a:fontRef idx="minor"/>
        </p:style>
        <p:txBody>
          <a:bodyPr lIns="50760" rIns="50760" tIns="50760" bIns="50760" anchor="b">
            <a:noAutofit/>
          </a:bodyPr>
          <a:p>
            <a:pPr>
              <a:lnSpc>
                <a:spcPct val="100000"/>
              </a:lnSpc>
            </a:pPr>
            <a:r>
              <a:rPr b="1" lang="fr-FR" sz="7500" strike="noStrike" u="none">
                <a:solidFill>
                  <a:srgbClr val="235598"/>
                </a:solidFill>
                <a:uFillTx/>
                <a:latin typeface="Roboto"/>
                <a:ea typeface="Roboto"/>
              </a:rPr>
              <a:t>Besoins / Needs</a:t>
            </a:r>
            <a:endParaRPr b="0" lang="fr-FR" sz="7500" strike="noStrike" u="none">
              <a:solidFill>
                <a:srgbClr val="000000"/>
              </a:solidFill>
              <a:uFillTx/>
              <a:latin typeface="Arial"/>
            </a:endParaRPr>
          </a:p>
        </p:txBody>
      </p:sp>
      <p:pic>
        <p:nvPicPr>
          <p:cNvPr id="86" name="Picture 4" descr=""/>
          <p:cNvPicPr/>
          <p:nvPr/>
        </p:nvPicPr>
        <p:blipFill>
          <a:blip r:embed="rId1"/>
          <a:stretch/>
        </p:blipFill>
        <p:spPr>
          <a:xfrm>
            <a:off x="3655080" y="3345480"/>
            <a:ext cx="11065320" cy="6723000"/>
          </a:xfrm>
          <a:prstGeom prst="rect">
            <a:avLst/>
          </a:prstGeom>
          <a:ln w="0">
            <a:noFill/>
          </a:ln>
        </p:spPr>
      </p:pic>
      <p:sp>
        <p:nvSpPr>
          <p:cNvPr id="87" name="ZoneTexte 9"/>
          <p:cNvSpPr/>
          <p:nvPr/>
        </p:nvSpPr>
        <p:spPr>
          <a:xfrm>
            <a:off x="14881680" y="3719160"/>
            <a:ext cx="7332120" cy="61506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i="1" lang="en-GB" sz="2700" strike="noStrike" u="none">
                <a:solidFill>
                  <a:srgbClr val="000000"/>
                </a:solidFill>
                <a:uFillTx/>
                <a:latin typeface="Roboto"/>
                <a:ea typeface="Roboto"/>
              </a:rPr>
              <a:t>Green guidance approaches and models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Career information / LMI</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Training</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Career stories and role models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Case studies and descriptions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Videos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Handouts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Career assessments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Lesson plans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PowerPoint slides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Intervention plans</a:t>
            </a:r>
            <a:endParaRPr b="0" lang="fr-FR" sz="2700" strike="noStrike" u="none">
              <a:solidFill>
                <a:srgbClr val="000000"/>
              </a:solidFill>
              <a:uFillTx/>
              <a:latin typeface="Arial"/>
            </a:endParaRPr>
          </a:p>
          <a:p>
            <a:pPr>
              <a:lnSpc>
                <a:spcPct val="100000"/>
              </a:lnSpc>
              <a:tabLst>
                <a:tab algn="l" pos="0"/>
              </a:tabLst>
            </a:pPr>
            <a:r>
              <a:rPr b="0" i="1" lang="en-GB" sz="2700" strike="noStrike" u="none">
                <a:solidFill>
                  <a:srgbClr val="000000"/>
                </a:solidFill>
                <a:uFillTx/>
                <a:latin typeface="Roboto"/>
                <a:ea typeface="Roboto"/>
              </a:rPr>
              <a:t>Ethical guidelines</a:t>
            </a:r>
            <a:endParaRPr b="0" lang="fr-FR" sz="2700" strike="noStrike" u="none">
              <a:solidFill>
                <a:srgbClr val="000000"/>
              </a:solidFill>
              <a:uFillTx/>
              <a:latin typeface="Arial"/>
            </a:endParaRPr>
          </a:p>
          <a:p>
            <a:pPr>
              <a:lnSpc>
                <a:spcPct val="100000"/>
              </a:lnSpc>
              <a:tabLst>
                <a:tab algn="l" pos="0"/>
              </a:tabLst>
            </a:pPr>
            <a:endParaRPr b="0" lang="fr-FR" sz="1050" strike="noStrike" u="none">
              <a:solidFill>
                <a:srgbClr val="000000"/>
              </a:solidFill>
              <a:uFillTx/>
              <a:latin typeface="Arial"/>
            </a:endParaRPr>
          </a:p>
          <a:p>
            <a:pPr>
              <a:lnSpc>
                <a:spcPct val="100000"/>
              </a:lnSpc>
              <a:tabLst>
                <a:tab algn="l" pos="0"/>
              </a:tabLst>
            </a:pPr>
            <a:endParaRPr b="0" lang="fr-FR" sz="1050" strike="noStrike" u="none">
              <a:solidFill>
                <a:srgbClr val="000000"/>
              </a:solidFill>
              <a:uFillTx/>
              <a:latin typeface="Arial"/>
            </a:endParaRPr>
          </a:p>
          <a:p>
            <a:pPr>
              <a:lnSpc>
                <a:spcPct val="100000"/>
              </a:lnSpc>
              <a:tabLst>
                <a:tab algn="l" pos="0"/>
              </a:tabLst>
            </a:pPr>
            <a:endParaRPr b="0" lang="fr-FR" sz="1050" strike="noStrike" u="none">
              <a:solidFill>
                <a:srgbClr val="000000"/>
              </a:solidFill>
              <a:uFillTx/>
              <a:latin typeface="Arial"/>
            </a:endParaRPr>
          </a:p>
          <a:p>
            <a:pPr>
              <a:lnSpc>
                <a:spcPct val="100000"/>
              </a:lnSpc>
              <a:tabLst>
                <a:tab algn="l" pos="0"/>
              </a:tabLst>
            </a:pPr>
            <a:endParaRPr b="0" lang="fr-FR" sz="1050" strike="noStrike" u="none">
              <a:solidFill>
                <a:srgbClr val="000000"/>
              </a:solidFill>
              <a:uFillTx/>
              <a:latin typeface="Arial"/>
            </a:endParaRPr>
          </a:p>
          <a:p>
            <a:pPr>
              <a:lnSpc>
                <a:spcPct val="100000"/>
              </a:lnSpc>
              <a:tabLst>
                <a:tab algn="l" pos="0"/>
              </a:tabLst>
            </a:pPr>
            <a:endParaRPr b="0" lang="fr-FR" sz="1050" strike="noStrike" u="none">
              <a:solidFill>
                <a:srgbClr val="000000"/>
              </a:solidFill>
              <a:uFillTx/>
              <a:latin typeface="Arial"/>
            </a:endParaRPr>
          </a:p>
          <a:p>
            <a:pPr>
              <a:lnSpc>
                <a:spcPct val="100000"/>
              </a:lnSpc>
              <a:tabLst>
                <a:tab algn="l" pos="0"/>
              </a:tabLst>
            </a:pPr>
            <a:endParaRPr b="0" lang="fr-FR" sz="1050" strike="noStrike" u="none">
              <a:solidFill>
                <a:srgbClr val="000000"/>
              </a:solidFill>
              <a:uFillTx/>
              <a:latin typeface="Arial"/>
            </a:endParaRPr>
          </a:p>
          <a:p>
            <a:pPr>
              <a:lnSpc>
                <a:spcPct val="100000"/>
              </a:lnSpc>
              <a:tabLst>
                <a:tab algn="l" pos="0"/>
              </a:tabLst>
            </a:pPr>
            <a:endParaRPr b="0" lang="fr-FR" sz="105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ZoneTexte 2"/>
          <p:cNvSpPr/>
          <p:nvPr/>
        </p:nvSpPr>
        <p:spPr>
          <a:xfrm>
            <a:off x="6009120" y="4754880"/>
            <a:ext cx="17106480" cy="3015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9600" strike="noStrike" u="none">
                <a:solidFill>
                  <a:srgbClr val="000000"/>
                </a:solidFill>
                <a:uFillTx/>
                <a:latin typeface="Roboto"/>
                <a:ea typeface="Roboto"/>
              </a:rPr>
              <a:t>André CHAUVET</a:t>
            </a:r>
            <a:endParaRPr b="0" lang="fr-FR" sz="9600" strike="noStrike" u="none">
              <a:solidFill>
                <a:srgbClr val="000000"/>
              </a:solidFill>
              <a:uFillTx/>
              <a:latin typeface="Arial"/>
            </a:endParaRPr>
          </a:p>
          <a:p>
            <a:pPr>
              <a:lnSpc>
                <a:spcPct val="100000"/>
              </a:lnSpc>
            </a:pPr>
            <a:r>
              <a:rPr b="1" lang="it-IT" sz="9600" strike="noStrike" u="none">
                <a:solidFill>
                  <a:srgbClr val="000000"/>
                </a:solidFill>
                <a:uFillTx/>
                <a:latin typeface="Roboto"/>
                <a:ea typeface="Roboto"/>
              </a:rPr>
              <a:t>Consultant Formateur </a:t>
            </a:r>
            <a:endParaRPr b="0" lang="fr-FR" sz="9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Rectangle 1"/>
          <p:cNvSpPr/>
          <p:nvPr/>
        </p:nvSpPr>
        <p:spPr>
          <a:xfrm>
            <a:off x="2454480" y="2189880"/>
            <a:ext cx="18961560" cy="9291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fr-FR" sz="4400" strike="noStrike" u="none">
                <a:solidFill>
                  <a:srgbClr val="000000"/>
                </a:solidFill>
                <a:uFillTx/>
                <a:latin typeface="Roboto"/>
                <a:ea typeface="Roboto"/>
              </a:rPr>
              <a:t>Un questionnement des schémas traditionnels de la réussite individuelle et de la réalisation de soi dans un monde menacé</a:t>
            </a:r>
            <a:endParaRPr b="0" lang="fr-FR" sz="4400" strike="noStrike" u="none">
              <a:solidFill>
                <a:srgbClr val="000000"/>
              </a:solidFill>
              <a:uFillTx/>
              <a:latin typeface="Arial"/>
            </a:endParaRPr>
          </a:p>
          <a:p>
            <a:pPr algn="just">
              <a:lnSpc>
                <a:spcPct val="100000"/>
              </a:lnSpc>
            </a:pPr>
            <a:endParaRPr b="0" lang="fr-FR" sz="4400" strike="noStrike" u="none">
              <a:solidFill>
                <a:srgbClr val="000000"/>
              </a:solidFill>
              <a:uFillTx/>
              <a:latin typeface="Arial"/>
            </a:endParaRPr>
          </a:p>
          <a:p>
            <a:pPr algn="ctr">
              <a:lnSpc>
                <a:spcPct val="100000"/>
              </a:lnSpc>
              <a:tabLst>
                <a:tab algn="l" pos="0"/>
              </a:tabLst>
            </a:pPr>
            <a:r>
              <a:rPr b="1" lang="fr-FR" sz="4400" strike="noStrike" u="none">
                <a:solidFill>
                  <a:srgbClr val="002060"/>
                </a:solidFill>
                <a:uFillTx/>
                <a:latin typeface="Roboto"/>
                <a:ea typeface="Roboto"/>
              </a:rPr>
              <a:t>Des questions individuelles et collectives :</a:t>
            </a:r>
            <a:endParaRPr b="0" lang="fr-FR" sz="4400" strike="noStrike" u="none">
              <a:solidFill>
                <a:srgbClr val="000000"/>
              </a:solidFill>
              <a:uFillTx/>
              <a:latin typeface="Arial"/>
            </a:endParaRPr>
          </a:p>
          <a:p>
            <a:pPr algn="ctr">
              <a:lnSpc>
                <a:spcPct val="100000"/>
              </a:lnSpc>
              <a:tabLst>
                <a:tab algn="l" pos="0"/>
              </a:tabLst>
            </a:pPr>
            <a:endParaRPr b="0" lang="fr-FR" sz="3200" strike="noStrike" u="none">
              <a:solidFill>
                <a:srgbClr val="000000"/>
              </a:solidFill>
              <a:uFillTx/>
              <a:latin typeface="Arial"/>
            </a:endParaRPr>
          </a:p>
          <a:p>
            <a:pPr marL="216000" indent="-216000" algn="ctr">
              <a:lnSpc>
                <a:spcPct val="100000"/>
              </a:lnSpc>
              <a:buClr>
                <a:srgbClr val="000000"/>
              </a:buClr>
              <a:buFont typeface="Wingdings" charset="2"/>
              <a:buChar char=""/>
              <a:tabLst>
                <a:tab algn="l" pos="0"/>
              </a:tabLst>
            </a:pPr>
            <a:r>
              <a:rPr b="0" lang="fr-FR" sz="4400" strike="noStrike" u="none">
                <a:solidFill>
                  <a:srgbClr val="000000"/>
                </a:solidFill>
                <a:uFillTx/>
                <a:latin typeface="Roboto"/>
                <a:ea typeface="Roboto"/>
              </a:rPr>
              <a:t>Comment choisir ? Comment reprendre sa vie professionnelle avec le souci de l’impact sur le monde avec des risques personnels acceptables ?</a:t>
            </a:r>
            <a:endParaRPr b="0" lang="fr-FR" sz="4400" strike="noStrike" u="none">
              <a:solidFill>
                <a:srgbClr val="000000"/>
              </a:solidFill>
              <a:uFillTx/>
              <a:latin typeface="Arial"/>
            </a:endParaRPr>
          </a:p>
          <a:p>
            <a:pPr algn="ctr">
              <a:lnSpc>
                <a:spcPct val="100000"/>
              </a:lnSpc>
              <a:tabLst>
                <a:tab algn="l" pos="0"/>
              </a:tabLst>
            </a:pPr>
            <a:endParaRPr b="0" lang="fr-FR" sz="4400" strike="noStrike" u="none">
              <a:solidFill>
                <a:srgbClr val="000000"/>
              </a:solidFill>
              <a:uFillTx/>
              <a:latin typeface="Arial"/>
            </a:endParaRPr>
          </a:p>
          <a:p>
            <a:pPr marL="216000" indent="-216000" algn="ctr">
              <a:lnSpc>
                <a:spcPct val="100000"/>
              </a:lnSpc>
              <a:buClr>
                <a:srgbClr val="000000"/>
              </a:buClr>
              <a:buFont typeface="Wingdings" charset="2"/>
              <a:buChar char=""/>
              <a:tabLst>
                <a:tab algn="l" pos="0"/>
              </a:tabLst>
            </a:pPr>
            <a:r>
              <a:rPr b="0" lang="fr-FR" sz="4400" strike="noStrike" u="none">
                <a:solidFill>
                  <a:srgbClr val="000000"/>
                </a:solidFill>
                <a:uFillTx/>
                <a:latin typeface="Roboto"/>
                <a:ea typeface="Roboto"/>
              </a:rPr>
              <a:t>Comment rendre son travail habitable et sensé ? </a:t>
            </a:r>
            <a:endParaRPr b="0" lang="fr-FR" sz="4400" strike="noStrike" u="none">
              <a:solidFill>
                <a:srgbClr val="000000"/>
              </a:solidFill>
              <a:uFillTx/>
              <a:latin typeface="Arial"/>
            </a:endParaRPr>
          </a:p>
          <a:p>
            <a:pPr algn="ctr">
              <a:lnSpc>
                <a:spcPct val="100000"/>
              </a:lnSpc>
              <a:tabLst>
                <a:tab algn="l" pos="0"/>
              </a:tabLst>
            </a:pPr>
            <a:endParaRPr b="0" lang="fr-FR" sz="4400" strike="noStrike" u="none">
              <a:solidFill>
                <a:srgbClr val="000000"/>
              </a:solidFill>
              <a:uFillTx/>
              <a:latin typeface="Arial"/>
            </a:endParaRPr>
          </a:p>
          <a:p>
            <a:pPr marL="216000" indent="-216000" algn="ctr">
              <a:lnSpc>
                <a:spcPct val="100000"/>
              </a:lnSpc>
              <a:buClr>
                <a:srgbClr val="000000"/>
              </a:buClr>
              <a:buFont typeface="Wingdings" charset="2"/>
              <a:buChar char=""/>
              <a:tabLst>
                <a:tab algn="l" pos="0"/>
              </a:tabLst>
            </a:pPr>
            <a:r>
              <a:rPr b="0" lang="fr-FR" sz="4400" strike="noStrike" u="none">
                <a:solidFill>
                  <a:srgbClr val="000000"/>
                </a:solidFill>
                <a:uFillTx/>
                <a:latin typeface="Roboto"/>
                <a:ea typeface="Roboto"/>
              </a:rPr>
              <a:t>Comment prendre en compte les besoins du monde ?</a:t>
            </a:r>
            <a:endParaRPr b="0" lang="fr-FR" sz="4400" strike="noStrike" u="none">
              <a:solidFill>
                <a:srgbClr val="000000"/>
              </a:solidFill>
              <a:uFillTx/>
              <a:latin typeface="Arial"/>
            </a:endParaRPr>
          </a:p>
          <a:p>
            <a:pPr algn="ctr">
              <a:lnSpc>
                <a:spcPct val="100000"/>
              </a:lnSpc>
              <a:tabLst>
                <a:tab algn="l" pos="0"/>
              </a:tabLst>
            </a:pPr>
            <a:endParaRPr b="0" lang="fr-FR" sz="4400" strike="noStrike" u="none">
              <a:solidFill>
                <a:srgbClr val="000000"/>
              </a:solidFill>
              <a:uFillTx/>
              <a:latin typeface="Arial"/>
            </a:endParaRPr>
          </a:p>
          <a:p>
            <a:pPr marL="216000" indent="-216000" algn="ctr">
              <a:lnSpc>
                <a:spcPct val="100000"/>
              </a:lnSpc>
              <a:buClr>
                <a:srgbClr val="000000"/>
              </a:buClr>
              <a:buFont typeface="Wingdings" charset="2"/>
              <a:buChar char=""/>
              <a:tabLst>
                <a:tab algn="l" pos="0"/>
              </a:tabLst>
            </a:pPr>
            <a:r>
              <a:rPr b="0" lang="fr-FR" sz="4400" strike="noStrike" u="none">
                <a:solidFill>
                  <a:srgbClr val="000000"/>
                </a:solidFill>
                <a:uFillTx/>
                <a:latin typeface="Roboto"/>
                <a:ea typeface="Roboto"/>
              </a:rPr>
              <a:t>Comment agir ? Que changer ?</a:t>
            </a:r>
            <a:endParaRPr b="0" lang="fr-FR" sz="4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Rectangle 1"/>
          <p:cNvSpPr/>
          <p:nvPr/>
        </p:nvSpPr>
        <p:spPr>
          <a:xfrm>
            <a:off x="4363560" y="3579120"/>
            <a:ext cx="15247800" cy="5452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fr-FR" sz="4400" strike="noStrike" u="none">
                <a:solidFill>
                  <a:srgbClr val="002060"/>
                </a:solidFill>
                <a:uFillTx/>
                <a:latin typeface="Roboto"/>
                <a:ea typeface="Roboto"/>
              </a:rPr>
              <a:t>Plusieurs scénarios observables parfois mixés…</a:t>
            </a:r>
            <a:endParaRPr b="0" lang="fr-FR" sz="4400" strike="noStrike" u="none">
              <a:solidFill>
                <a:srgbClr val="000000"/>
              </a:solidFill>
              <a:uFillTx/>
              <a:latin typeface="Arial"/>
            </a:endParaRPr>
          </a:p>
          <a:p>
            <a:pPr algn="just">
              <a:lnSpc>
                <a:spcPct val="100000"/>
              </a:lnSpc>
              <a:tabLst>
                <a:tab algn="l" pos="0"/>
              </a:tabLst>
            </a:pPr>
            <a:endParaRPr b="0" lang="fr-FR" sz="4400" strike="noStrike" u="none">
              <a:solidFill>
                <a:srgbClr val="000000"/>
              </a:solidFill>
              <a:uFillTx/>
              <a:latin typeface="Arial"/>
            </a:endParaRPr>
          </a:p>
          <a:p>
            <a:pPr algn="ctr">
              <a:lnSpc>
                <a:spcPct val="100000"/>
              </a:lnSpc>
              <a:tabLst>
                <a:tab algn="l" pos="0"/>
              </a:tabLst>
            </a:pPr>
            <a:r>
              <a:rPr b="0" lang="fr-FR" sz="4400" strike="noStrike" u="none">
                <a:solidFill>
                  <a:srgbClr val="000000"/>
                </a:solidFill>
                <a:uFillTx/>
                <a:latin typeface="Roboto"/>
                <a:ea typeface="Roboto"/>
              </a:rPr>
              <a:t>	</a:t>
            </a:r>
            <a:r>
              <a:rPr b="0" lang="fr-FR" sz="4400" strike="noStrike" u="none">
                <a:solidFill>
                  <a:srgbClr val="000000"/>
                </a:solidFill>
                <a:uFillTx/>
                <a:latin typeface="Roboto"/>
                <a:ea typeface="Roboto"/>
              </a:rPr>
              <a:t>-  Changer de travail </a:t>
            </a:r>
            <a:endParaRPr b="0" lang="fr-FR" sz="4400" strike="noStrike" u="none">
              <a:solidFill>
                <a:srgbClr val="000000"/>
              </a:solidFill>
              <a:uFillTx/>
              <a:latin typeface="Arial"/>
            </a:endParaRPr>
          </a:p>
          <a:p>
            <a:pPr algn="ctr">
              <a:lnSpc>
                <a:spcPct val="100000"/>
              </a:lnSpc>
              <a:tabLst>
                <a:tab algn="l" pos="0"/>
              </a:tabLst>
            </a:pPr>
            <a:r>
              <a:rPr b="0" lang="fr-FR" sz="4400" strike="noStrike" u="none">
                <a:solidFill>
                  <a:srgbClr val="000000"/>
                </a:solidFill>
                <a:uFillTx/>
                <a:latin typeface="Roboto"/>
                <a:ea typeface="Roboto"/>
              </a:rPr>
              <a:t>	</a:t>
            </a:r>
            <a:r>
              <a:rPr b="0" lang="fr-FR" sz="4400" strike="noStrike" u="none">
                <a:solidFill>
                  <a:srgbClr val="000000"/>
                </a:solidFill>
                <a:uFillTx/>
                <a:latin typeface="Roboto"/>
                <a:ea typeface="Roboto"/>
              </a:rPr>
              <a:t>-  Créer une entreprise </a:t>
            </a:r>
            <a:endParaRPr b="0" lang="fr-FR" sz="4400" strike="noStrike" u="none">
              <a:solidFill>
                <a:srgbClr val="000000"/>
              </a:solidFill>
              <a:uFillTx/>
              <a:latin typeface="Arial"/>
            </a:endParaRPr>
          </a:p>
          <a:p>
            <a:pPr algn="ctr">
              <a:lnSpc>
                <a:spcPct val="100000"/>
              </a:lnSpc>
              <a:tabLst>
                <a:tab algn="l" pos="0"/>
              </a:tabLst>
            </a:pPr>
            <a:r>
              <a:rPr b="0" lang="fr-FR" sz="4400" strike="noStrike" u="none">
                <a:solidFill>
                  <a:srgbClr val="000000"/>
                </a:solidFill>
                <a:uFillTx/>
                <a:latin typeface="Roboto"/>
                <a:ea typeface="Roboto"/>
              </a:rPr>
              <a:t>	</a:t>
            </a:r>
            <a:r>
              <a:rPr b="0" lang="fr-FR" sz="4400" strike="noStrike" u="none">
                <a:solidFill>
                  <a:srgbClr val="000000"/>
                </a:solidFill>
                <a:uFillTx/>
                <a:latin typeface="Roboto"/>
                <a:ea typeface="Roboto"/>
              </a:rPr>
              <a:t>-  Hybrider </a:t>
            </a:r>
            <a:endParaRPr b="0" lang="fr-FR" sz="4400" strike="noStrike" u="none">
              <a:solidFill>
                <a:srgbClr val="000000"/>
              </a:solidFill>
              <a:uFillTx/>
              <a:latin typeface="Arial"/>
            </a:endParaRPr>
          </a:p>
          <a:p>
            <a:pPr algn="ctr">
              <a:lnSpc>
                <a:spcPct val="100000"/>
              </a:lnSpc>
              <a:tabLst>
                <a:tab algn="l" pos="0"/>
              </a:tabLst>
            </a:pPr>
            <a:r>
              <a:rPr b="0" lang="fr-FR" sz="4400" strike="noStrike" u="none">
                <a:solidFill>
                  <a:srgbClr val="000000"/>
                </a:solidFill>
                <a:uFillTx/>
                <a:latin typeface="Roboto"/>
                <a:ea typeface="Roboto"/>
              </a:rPr>
              <a:t>	</a:t>
            </a:r>
            <a:r>
              <a:rPr b="0" lang="fr-FR" sz="4400" strike="noStrike" u="none">
                <a:solidFill>
                  <a:srgbClr val="000000"/>
                </a:solidFill>
                <a:uFillTx/>
                <a:latin typeface="Roboto"/>
                <a:ea typeface="Roboto"/>
              </a:rPr>
              <a:t>-  Agir et transformer le travail de l’intérieur </a:t>
            </a:r>
            <a:endParaRPr b="0" lang="fr-FR" sz="4400" strike="noStrike" u="none">
              <a:solidFill>
                <a:srgbClr val="000000"/>
              </a:solidFill>
              <a:uFillTx/>
              <a:latin typeface="Arial"/>
            </a:endParaRPr>
          </a:p>
          <a:p>
            <a:pPr algn="ctr">
              <a:lnSpc>
                <a:spcPct val="100000"/>
              </a:lnSpc>
              <a:tabLst>
                <a:tab algn="l" pos="0"/>
              </a:tabLst>
            </a:pPr>
            <a:r>
              <a:rPr b="0" lang="fr-FR" sz="4400" strike="noStrike" u="none">
                <a:solidFill>
                  <a:srgbClr val="000000"/>
                </a:solidFill>
                <a:uFillTx/>
                <a:latin typeface="Roboto"/>
                <a:ea typeface="Roboto"/>
              </a:rPr>
              <a:t>	</a:t>
            </a:r>
            <a:r>
              <a:rPr b="0" lang="fr-FR" sz="4400" strike="noStrike" u="none">
                <a:solidFill>
                  <a:srgbClr val="000000"/>
                </a:solidFill>
                <a:uFillTx/>
                <a:latin typeface="Roboto"/>
                <a:ea typeface="Roboto"/>
              </a:rPr>
              <a:t>-  Investir le travail différemment </a:t>
            </a:r>
            <a:endParaRPr b="0" lang="fr-FR" sz="4400" strike="noStrike" u="none">
              <a:solidFill>
                <a:srgbClr val="000000"/>
              </a:solidFill>
              <a:uFillTx/>
              <a:latin typeface="Arial"/>
            </a:endParaRPr>
          </a:p>
          <a:p>
            <a:pPr algn="ctr">
              <a:lnSpc>
                <a:spcPct val="100000"/>
              </a:lnSpc>
              <a:tabLst>
                <a:tab algn="l" pos="0"/>
              </a:tabLst>
            </a:pPr>
            <a:r>
              <a:rPr b="0" lang="fr-FR" sz="4400" strike="noStrike" u="none">
                <a:solidFill>
                  <a:srgbClr val="000000"/>
                </a:solidFill>
                <a:uFillTx/>
                <a:latin typeface="Roboto"/>
                <a:ea typeface="Roboto"/>
              </a:rPr>
              <a:t>	</a:t>
            </a:r>
            <a:r>
              <a:rPr b="0" lang="fr-FR" sz="4400" strike="noStrike" u="none">
                <a:solidFill>
                  <a:srgbClr val="000000"/>
                </a:solidFill>
                <a:uFillTx/>
                <a:latin typeface="Roboto"/>
                <a:ea typeface="Roboto"/>
              </a:rPr>
              <a:t>-  Vivre autrement</a:t>
            </a:r>
            <a:endParaRPr b="0" lang="fr-FR" sz="4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ZoneTexte 1"/>
          <p:cNvSpPr/>
          <p:nvPr/>
        </p:nvSpPr>
        <p:spPr>
          <a:xfrm>
            <a:off x="2502720" y="2848680"/>
            <a:ext cx="20646000" cy="6673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600" strike="noStrike" u="none">
                <a:solidFill>
                  <a:srgbClr val="000000"/>
                </a:solidFill>
                <a:uFillTx/>
                <a:latin typeface="Roboto"/>
                <a:ea typeface="Roboto"/>
              </a:rPr>
              <a:t>Animateurs </a:t>
            </a:r>
            <a:endParaRPr b="0" lang="fr-FR" sz="3600" strike="noStrike" u="none">
              <a:solidFill>
                <a:srgbClr val="000000"/>
              </a:solidFill>
              <a:uFillTx/>
              <a:latin typeface="Arial"/>
            </a:endParaRPr>
          </a:p>
          <a:p>
            <a:pPr>
              <a:lnSpc>
                <a:spcPct val="100000"/>
              </a:lnSpc>
            </a:pPr>
            <a:endParaRPr b="0" lang="fr-FR" sz="3600" strike="noStrike" u="none">
              <a:solidFill>
                <a:srgbClr val="000000"/>
              </a:solidFill>
              <a:uFillTx/>
              <a:latin typeface="Arial"/>
            </a:endParaRPr>
          </a:p>
          <a:p>
            <a:pPr algn="ctr">
              <a:lnSpc>
                <a:spcPct val="100000"/>
              </a:lnSpc>
            </a:pPr>
            <a:r>
              <a:rPr b="0" lang="fr-FR" sz="3600" strike="noStrike" u="none">
                <a:solidFill>
                  <a:srgbClr val="000000"/>
                </a:solidFill>
                <a:uFillTx/>
                <a:latin typeface="Roboto"/>
                <a:ea typeface="Roboto"/>
              </a:rPr>
              <a:t>Camille POIRAUD /Laurent LASCROU :  Agence Erasmus+ France / Education formation</a:t>
            </a:r>
            <a:endParaRPr b="0" lang="fr-FR" sz="3600" strike="noStrike" u="none">
              <a:solidFill>
                <a:srgbClr val="000000"/>
              </a:solidFill>
              <a:uFillTx/>
              <a:latin typeface="Arial"/>
            </a:endParaRPr>
          </a:p>
          <a:p>
            <a:pPr>
              <a:lnSpc>
                <a:spcPct val="100000"/>
              </a:lnSpc>
            </a:pPr>
            <a:endParaRPr b="0" lang="fr-FR" sz="3600" strike="noStrike" u="none">
              <a:solidFill>
                <a:srgbClr val="000000"/>
              </a:solidFill>
              <a:uFillTx/>
              <a:latin typeface="Arial"/>
            </a:endParaRPr>
          </a:p>
          <a:p>
            <a:pPr algn="ctr">
              <a:lnSpc>
                <a:spcPct val="100000"/>
              </a:lnSpc>
            </a:pPr>
            <a:r>
              <a:rPr b="1" lang="fr-FR" sz="3600" strike="noStrike" u="none">
                <a:solidFill>
                  <a:srgbClr val="000000"/>
                </a:solidFill>
                <a:uFillTx/>
                <a:latin typeface="Roboto"/>
                <a:ea typeface="Roboto"/>
              </a:rPr>
              <a:t>Intervenants</a:t>
            </a:r>
            <a:endParaRPr b="0" lang="fr-FR" sz="3600" strike="noStrike" u="none">
              <a:solidFill>
                <a:srgbClr val="000000"/>
              </a:solidFill>
              <a:uFillTx/>
              <a:latin typeface="Arial"/>
            </a:endParaRPr>
          </a:p>
          <a:p>
            <a:pPr>
              <a:lnSpc>
                <a:spcPct val="100000"/>
              </a:lnSpc>
            </a:pPr>
            <a:endParaRPr b="0" lang="fr-FR" sz="3600" strike="noStrike" u="none">
              <a:solidFill>
                <a:srgbClr val="000000"/>
              </a:solidFill>
              <a:uFillTx/>
              <a:latin typeface="Arial"/>
            </a:endParaRPr>
          </a:p>
          <a:p>
            <a:pPr algn="ctr">
              <a:lnSpc>
                <a:spcPct val="100000"/>
              </a:lnSpc>
            </a:pPr>
            <a:r>
              <a:rPr b="0" lang="fr-FR" sz="3600" strike="noStrike" u="none">
                <a:solidFill>
                  <a:srgbClr val="000000"/>
                </a:solidFill>
                <a:uFillTx/>
                <a:latin typeface="Roboto"/>
                <a:ea typeface="Roboto"/>
              </a:rPr>
              <a:t>Isabelle DEKEISTER / CNR Euroguidance - CIO Lille</a:t>
            </a:r>
            <a:endParaRPr b="0" lang="fr-FR" sz="3600" strike="noStrike" u="none">
              <a:solidFill>
                <a:srgbClr val="000000"/>
              </a:solidFill>
              <a:uFillTx/>
              <a:latin typeface="Arial"/>
            </a:endParaRPr>
          </a:p>
          <a:p>
            <a:pPr algn="ctr">
              <a:lnSpc>
                <a:spcPct val="100000"/>
              </a:lnSpc>
            </a:pPr>
            <a:endParaRPr b="0" lang="fr-FR" sz="3600" strike="noStrike" u="none">
              <a:solidFill>
                <a:srgbClr val="000000"/>
              </a:solidFill>
              <a:uFillTx/>
              <a:latin typeface="Arial"/>
            </a:endParaRPr>
          </a:p>
          <a:p>
            <a:pPr algn="ctr">
              <a:lnSpc>
                <a:spcPct val="100000"/>
              </a:lnSpc>
            </a:pPr>
            <a:r>
              <a:rPr b="0" lang="fr-FR" sz="3600" strike="noStrike" u="none">
                <a:solidFill>
                  <a:srgbClr val="000000"/>
                </a:solidFill>
                <a:uFillTx/>
                <a:latin typeface="Roboto"/>
                <a:ea typeface="Roboto"/>
              </a:rPr>
              <a:t>Tomas SPRLAK / FECOBP - Fédération européenne des Centres de bilan et d’orientation professionnelle</a:t>
            </a:r>
            <a:endParaRPr b="0" lang="fr-FR" sz="3600" strike="noStrike" u="none">
              <a:solidFill>
                <a:srgbClr val="000000"/>
              </a:solidFill>
              <a:uFillTx/>
              <a:latin typeface="Arial"/>
            </a:endParaRPr>
          </a:p>
          <a:p>
            <a:pPr algn="ctr">
              <a:lnSpc>
                <a:spcPct val="100000"/>
              </a:lnSpc>
            </a:pPr>
            <a:endParaRPr b="0" lang="fr-FR" sz="3600" strike="noStrike" u="none">
              <a:solidFill>
                <a:srgbClr val="000000"/>
              </a:solidFill>
              <a:uFillTx/>
              <a:latin typeface="Arial"/>
            </a:endParaRPr>
          </a:p>
          <a:p>
            <a:pPr algn="ctr">
              <a:lnSpc>
                <a:spcPct val="100000"/>
              </a:lnSpc>
            </a:pPr>
            <a:r>
              <a:rPr b="0" lang="fr-FR" sz="3600" strike="noStrike" u="none">
                <a:solidFill>
                  <a:srgbClr val="000000"/>
                </a:solidFill>
                <a:uFillTx/>
                <a:latin typeface="Roboto"/>
                <a:ea typeface="Roboto"/>
              </a:rPr>
              <a:t>André CHAUVET / Consultant Formateur   </a:t>
            </a:r>
            <a:endParaRPr b="0" lang="fr-FR"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ZoneTexte 3"/>
          <p:cNvSpPr/>
          <p:nvPr/>
        </p:nvSpPr>
        <p:spPr>
          <a:xfrm>
            <a:off x="5125320" y="1010520"/>
            <a:ext cx="14389560" cy="10617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4400" strike="noStrike" u="none">
                <a:solidFill>
                  <a:srgbClr val="002060"/>
                </a:solidFill>
                <a:uFillTx/>
                <a:latin typeface="Roboto"/>
                <a:ea typeface="Roboto"/>
              </a:rPr>
              <a:t>Quels leviers pédagogiques?</a:t>
            </a:r>
            <a:endParaRPr b="0" lang="fr-FR" sz="4400" strike="noStrike" u="none">
              <a:solidFill>
                <a:srgbClr val="000000"/>
              </a:solidFill>
              <a:uFillTx/>
              <a:latin typeface="Arial"/>
            </a:endParaRPr>
          </a:p>
          <a:p>
            <a:pPr algn="ctr">
              <a:lnSpc>
                <a:spcPct val="100000"/>
              </a:lnSpc>
            </a:pPr>
            <a:r>
              <a:rPr b="0" lang="fr-FR" sz="7500" strike="noStrike" u="none">
                <a:solidFill>
                  <a:srgbClr val="000000"/>
                </a:solidFill>
                <a:uFillTx/>
                <a:latin typeface="Roboto"/>
                <a:ea typeface="Roboto"/>
              </a:rPr>
              <a:t> </a:t>
            </a:r>
            <a:endParaRPr b="0" lang="fr-FR" sz="7500" strike="noStrike" u="none">
              <a:solidFill>
                <a:srgbClr val="000000"/>
              </a:solidFill>
              <a:uFillTx/>
              <a:latin typeface="Arial"/>
            </a:endParaRPr>
          </a:p>
          <a:p>
            <a:pPr algn="ctr">
              <a:lnSpc>
                <a:spcPct val="100000"/>
              </a:lnSpc>
            </a:pPr>
            <a:r>
              <a:rPr b="0" lang="fr-FR" sz="4400" strike="noStrike" u="none">
                <a:solidFill>
                  <a:srgbClr val="000000"/>
                </a:solidFill>
                <a:uFillTx/>
                <a:latin typeface="Roboto"/>
                <a:ea typeface="Roboto"/>
              </a:rPr>
              <a:t>1- Sensibiliser au enjeux écologiques</a:t>
            </a:r>
            <a:endParaRPr b="0" lang="fr-FR" sz="4400" strike="noStrike" u="none">
              <a:solidFill>
                <a:srgbClr val="000000"/>
              </a:solidFill>
              <a:uFillTx/>
              <a:latin typeface="Arial"/>
            </a:endParaRPr>
          </a:p>
          <a:p>
            <a:pPr algn="ctr">
              <a:lnSpc>
                <a:spcPct val="100000"/>
              </a:lnSpc>
            </a:pPr>
            <a:endParaRPr b="0" lang="fr-FR" sz="4400" strike="noStrike" u="none">
              <a:solidFill>
                <a:srgbClr val="000000"/>
              </a:solidFill>
              <a:uFillTx/>
              <a:latin typeface="Arial"/>
            </a:endParaRPr>
          </a:p>
          <a:p>
            <a:pPr algn="ctr">
              <a:lnSpc>
                <a:spcPct val="100000"/>
              </a:lnSpc>
            </a:pPr>
            <a:r>
              <a:rPr b="0" lang="fr-FR" sz="4400" strike="noStrike" u="none">
                <a:solidFill>
                  <a:srgbClr val="000000"/>
                </a:solidFill>
                <a:uFillTx/>
                <a:latin typeface="Roboto"/>
                <a:ea typeface="Roboto"/>
              </a:rPr>
              <a:t>2- Découvrir des activités en lien avec l’écologie</a:t>
            </a:r>
            <a:endParaRPr b="0" lang="fr-FR" sz="4400" strike="noStrike" u="none">
              <a:solidFill>
                <a:srgbClr val="000000"/>
              </a:solidFill>
              <a:uFillTx/>
              <a:latin typeface="Arial"/>
            </a:endParaRPr>
          </a:p>
          <a:p>
            <a:pPr algn="ctr">
              <a:lnSpc>
                <a:spcPct val="100000"/>
              </a:lnSpc>
            </a:pPr>
            <a:endParaRPr b="0" lang="fr-FR" sz="4400" strike="noStrike" u="none">
              <a:solidFill>
                <a:srgbClr val="000000"/>
              </a:solidFill>
              <a:uFillTx/>
              <a:latin typeface="Arial"/>
            </a:endParaRPr>
          </a:p>
          <a:p>
            <a:pPr algn="ctr">
              <a:lnSpc>
                <a:spcPct val="100000"/>
              </a:lnSpc>
            </a:pPr>
            <a:r>
              <a:rPr b="0" lang="fr-FR" sz="4400" strike="noStrike" u="none">
                <a:solidFill>
                  <a:srgbClr val="000000"/>
                </a:solidFill>
                <a:uFillTx/>
                <a:latin typeface="Roboto"/>
                <a:ea typeface="Roboto"/>
              </a:rPr>
              <a:t>3 - Partir des besoins du monde</a:t>
            </a:r>
            <a:endParaRPr b="0" lang="fr-FR" sz="4400" strike="noStrike" u="none">
              <a:solidFill>
                <a:srgbClr val="000000"/>
              </a:solidFill>
              <a:uFillTx/>
              <a:latin typeface="Arial"/>
            </a:endParaRPr>
          </a:p>
          <a:p>
            <a:pPr algn="ctr">
              <a:lnSpc>
                <a:spcPct val="100000"/>
              </a:lnSpc>
            </a:pPr>
            <a:endParaRPr b="0" lang="fr-FR" sz="4400" strike="noStrike" u="none">
              <a:solidFill>
                <a:srgbClr val="000000"/>
              </a:solidFill>
              <a:uFillTx/>
              <a:latin typeface="Arial"/>
            </a:endParaRPr>
          </a:p>
          <a:p>
            <a:pPr algn="ctr">
              <a:lnSpc>
                <a:spcPct val="100000"/>
              </a:lnSpc>
            </a:pPr>
            <a:r>
              <a:rPr b="0" lang="fr-FR" sz="4400" strike="noStrike" u="none">
                <a:solidFill>
                  <a:srgbClr val="000000"/>
                </a:solidFill>
                <a:uFillTx/>
                <a:latin typeface="Roboto"/>
                <a:ea typeface="Roboto"/>
              </a:rPr>
              <a:t>4- Prendre connaissance et produire des récits alternatifs: les approches narratives</a:t>
            </a:r>
            <a:endParaRPr b="0" lang="fr-FR" sz="4400" strike="noStrike" u="none">
              <a:solidFill>
                <a:srgbClr val="000000"/>
              </a:solidFill>
              <a:uFillTx/>
              <a:latin typeface="Arial"/>
            </a:endParaRPr>
          </a:p>
          <a:p>
            <a:pPr algn="ctr">
              <a:lnSpc>
                <a:spcPct val="100000"/>
              </a:lnSpc>
            </a:pPr>
            <a:endParaRPr b="0" lang="fr-FR" sz="4400" strike="noStrike" u="none">
              <a:solidFill>
                <a:srgbClr val="000000"/>
              </a:solidFill>
              <a:uFillTx/>
              <a:latin typeface="Arial"/>
            </a:endParaRPr>
          </a:p>
          <a:p>
            <a:pPr algn="ctr">
              <a:lnSpc>
                <a:spcPct val="100000"/>
              </a:lnSpc>
            </a:pPr>
            <a:r>
              <a:rPr b="0" lang="fr-FR" sz="4400" strike="noStrike" u="none">
                <a:solidFill>
                  <a:srgbClr val="000000"/>
                </a:solidFill>
                <a:uFillTx/>
                <a:latin typeface="Roboto"/>
                <a:ea typeface="Roboto"/>
              </a:rPr>
              <a:t>5 - Introduire la soutenabilité comme critère de choix</a:t>
            </a:r>
            <a:endParaRPr b="0" lang="fr-FR" sz="4400" strike="noStrike" u="none">
              <a:solidFill>
                <a:srgbClr val="000000"/>
              </a:solidFill>
              <a:uFillTx/>
              <a:latin typeface="Arial"/>
            </a:endParaRPr>
          </a:p>
          <a:p>
            <a:pPr algn="ctr">
              <a:lnSpc>
                <a:spcPct val="100000"/>
              </a:lnSpc>
            </a:pPr>
            <a:endParaRPr b="0" lang="fr-FR" sz="4400" strike="noStrike" u="none">
              <a:solidFill>
                <a:srgbClr val="000000"/>
              </a:solidFill>
              <a:uFillTx/>
              <a:latin typeface="Arial"/>
            </a:endParaRPr>
          </a:p>
          <a:p>
            <a:pPr algn="ctr">
              <a:lnSpc>
                <a:spcPct val="100000"/>
              </a:lnSpc>
            </a:pPr>
            <a:r>
              <a:rPr b="0" lang="fr-FR" sz="4400" strike="noStrike" u="none">
                <a:solidFill>
                  <a:srgbClr val="000000"/>
                </a:solidFill>
                <a:uFillTx/>
                <a:latin typeface="Roboto"/>
                <a:ea typeface="Roboto"/>
              </a:rPr>
              <a:t>6 -Explorer les modes de vie</a:t>
            </a:r>
            <a:endParaRPr b="0" lang="fr-FR" sz="4400" strike="noStrike" u="none">
              <a:solidFill>
                <a:srgbClr val="000000"/>
              </a:solidFill>
              <a:uFillTx/>
              <a:latin typeface="Arial"/>
            </a:endParaRPr>
          </a:p>
          <a:p>
            <a:pPr>
              <a:lnSpc>
                <a:spcPct val="100000"/>
              </a:lnSpc>
            </a:pPr>
            <a:endParaRPr b="0" lang="fr-FR" sz="4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Image 1" descr=""/>
          <p:cNvPicPr/>
          <p:nvPr/>
        </p:nvPicPr>
        <p:blipFill>
          <a:blip r:embed="rId1"/>
          <a:stretch/>
        </p:blipFill>
        <p:spPr>
          <a:xfrm>
            <a:off x="5317920" y="1804680"/>
            <a:ext cx="14557680" cy="91195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Image 1" descr=""/>
          <p:cNvPicPr/>
          <p:nvPr/>
        </p:nvPicPr>
        <p:blipFill>
          <a:blip r:embed="rId1"/>
          <a:stretch/>
        </p:blipFill>
        <p:spPr>
          <a:xfrm>
            <a:off x="5058720" y="1600560"/>
            <a:ext cx="2783520" cy="2754000"/>
          </a:xfrm>
          <a:prstGeom prst="rect">
            <a:avLst/>
          </a:prstGeom>
          <a:ln w="0">
            <a:noFill/>
          </a:ln>
        </p:spPr>
      </p:pic>
      <p:pic>
        <p:nvPicPr>
          <p:cNvPr id="94" name="Image 2" descr=""/>
          <p:cNvPicPr/>
          <p:nvPr/>
        </p:nvPicPr>
        <p:blipFill>
          <a:blip r:embed="rId2"/>
          <a:stretch/>
        </p:blipFill>
        <p:spPr>
          <a:xfrm>
            <a:off x="8498880" y="1600560"/>
            <a:ext cx="2963160" cy="2708640"/>
          </a:xfrm>
          <a:prstGeom prst="rect">
            <a:avLst/>
          </a:prstGeom>
          <a:ln w="0">
            <a:noFill/>
          </a:ln>
        </p:spPr>
      </p:pic>
      <p:pic>
        <p:nvPicPr>
          <p:cNvPr id="95" name="Image 3" descr=""/>
          <p:cNvPicPr/>
          <p:nvPr/>
        </p:nvPicPr>
        <p:blipFill>
          <a:blip r:embed="rId3"/>
          <a:stretch/>
        </p:blipFill>
        <p:spPr>
          <a:xfrm>
            <a:off x="12118320" y="1600560"/>
            <a:ext cx="2670480" cy="2708640"/>
          </a:xfrm>
          <a:prstGeom prst="rect">
            <a:avLst/>
          </a:prstGeom>
          <a:ln w="0">
            <a:noFill/>
          </a:ln>
        </p:spPr>
      </p:pic>
      <p:pic>
        <p:nvPicPr>
          <p:cNvPr id="96" name="Image 4" descr=""/>
          <p:cNvPicPr/>
          <p:nvPr/>
        </p:nvPicPr>
        <p:blipFill>
          <a:blip r:embed="rId4"/>
          <a:stretch/>
        </p:blipFill>
        <p:spPr>
          <a:xfrm>
            <a:off x="15516000" y="1600560"/>
            <a:ext cx="2644920" cy="2708640"/>
          </a:xfrm>
          <a:prstGeom prst="rect">
            <a:avLst/>
          </a:prstGeom>
          <a:ln w="0">
            <a:noFill/>
          </a:ln>
        </p:spPr>
      </p:pic>
      <p:pic>
        <p:nvPicPr>
          <p:cNvPr id="97" name="Image 5" descr=""/>
          <p:cNvPicPr/>
          <p:nvPr/>
        </p:nvPicPr>
        <p:blipFill>
          <a:blip r:embed="rId5"/>
          <a:stretch/>
        </p:blipFill>
        <p:spPr>
          <a:xfrm>
            <a:off x="18747000" y="1600560"/>
            <a:ext cx="2712960" cy="2624040"/>
          </a:xfrm>
          <a:prstGeom prst="rect">
            <a:avLst/>
          </a:prstGeom>
          <a:ln w="0">
            <a:noFill/>
          </a:ln>
        </p:spPr>
      </p:pic>
      <p:sp>
        <p:nvSpPr>
          <p:cNvPr id="98" name="ZoneTexte 6"/>
          <p:cNvSpPr/>
          <p:nvPr/>
        </p:nvSpPr>
        <p:spPr>
          <a:xfrm>
            <a:off x="1879560" y="5173560"/>
            <a:ext cx="20477520" cy="5757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fr-FR" sz="4400" strike="noStrike" u="none">
                <a:solidFill>
                  <a:schemeClr val="dk1"/>
                </a:solidFill>
                <a:uFillTx/>
                <a:latin typeface="Roboto"/>
                <a:ea typeface="Roboto"/>
              </a:rPr>
              <a:t>Dans ma vie ou mon activité professionnelle,</a:t>
            </a:r>
            <a:endParaRPr b="0" lang="fr-FR" sz="4400" strike="noStrike" u="none">
              <a:solidFill>
                <a:srgbClr val="000000"/>
              </a:solidFill>
              <a:uFillTx/>
              <a:latin typeface="Arial"/>
            </a:endParaRPr>
          </a:p>
          <a:p>
            <a:pPr algn="ctr">
              <a:lnSpc>
                <a:spcPct val="100000"/>
              </a:lnSpc>
            </a:pPr>
            <a:r>
              <a:rPr b="0" i="1" lang="fr-FR" sz="4400" strike="noStrike" u="none">
                <a:solidFill>
                  <a:schemeClr val="dk1"/>
                </a:solidFill>
                <a:uFillTx/>
                <a:latin typeface="Roboto"/>
                <a:ea typeface="Roboto"/>
              </a:rPr>
              <a:t>que puis-je faire pour contribuer à ces objectifs?</a:t>
            </a:r>
            <a:endParaRPr b="0" lang="fr-FR" sz="4400" strike="noStrike" u="none">
              <a:solidFill>
                <a:srgbClr val="000000"/>
              </a:solidFill>
              <a:uFillTx/>
              <a:latin typeface="Arial"/>
            </a:endParaRPr>
          </a:p>
          <a:p>
            <a:pPr algn="ctr">
              <a:lnSpc>
                <a:spcPct val="100000"/>
              </a:lnSpc>
            </a:pPr>
            <a:endParaRPr b="0" lang="fr-FR" sz="4400" strike="noStrike" u="none">
              <a:solidFill>
                <a:srgbClr val="000000"/>
              </a:solidFill>
              <a:uFillTx/>
              <a:latin typeface="Arial"/>
            </a:endParaRPr>
          </a:p>
          <a:p>
            <a:pPr algn="ctr">
              <a:lnSpc>
                <a:spcPct val="100000"/>
              </a:lnSpc>
            </a:pPr>
            <a:r>
              <a:rPr b="0" lang="en-US" sz="3200" strike="noStrike" u="none">
                <a:solidFill>
                  <a:srgbClr val="000000"/>
                </a:solidFill>
                <a:uFillTx/>
                <a:latin typeface="Roboto"/>
                <a:ea typeface="Roboto"/>
              </a:rPr>
              <a:t>In my life or professional activity, what can I do to contribute to these goals?</a:t>
            </a:r>
            <a:endParaRPr b="0" lang="fr-FR" sz="3200" strike="noStrike" u="none">
              <a:solidFill>
                <a:srgbClr val="000000"/>
              </a:solidFill>
              <a:uFillTx/>
              <a:latin typeface="Arial"/>
            </a:endParaRPr>
          </a:p>
          <a:p>
            <a:pPr algn="ctr">
              <a:lnSpc>
                <a:spcPct val="100000"/>
              </a:lnSpc>
            </a:pPr>
            <a:r>
              <a:rPr b="0" lang="fr-FR" sz="4400" strike="noStrike" u="none">
                <a:solidFill>
                  <a:srgbClr val="000000"/>
                </a:solidFill>
                <a:uFillTx/>
                <a:latin typeface="Roboto"/>
                <a:ea typeface="Roboto"/>
              </a:rPr>
              <a:t> </a:t>
            </a:r>
            <a:endParaRPr b="0" lang="fr-FR" sz="4400" strike="noStrike" u="none">
              <a:solidFill>
                <a:srgbClr val="000000"/>
              </a:solidFill>
              <a:uFillTx/>
              <a:latin typeface="Arial"/>
            </a:endParaRPr>
          </a:p>
          <a:p>
            <a:pPr algn="ctr">
              <a:lnSpc>
                <a:spcPct val="100000"/>
              </a:lnSpc>
            </a:pPr>
            <a:r>
              <a:rPr b="0" i="1" lang="fr-FR" sz="4400" strike="noStrike" u="none">
                <a:solidFill>
                  <a:srgbClr val="000000"/>
                </a:solidFill>
                <a:uFillTx/>
                <a:latin typeface="Roboto"/>
                <a:ea typeface="Roboto"/>
              </a:rPr>
              <a:t>Et </a:t>
            </a:r>
            <a:r>
              <a:rPr b="0" i="1" lang="fr-FR" sz="4400" strike="noStrike" u="none">
                <a:solidFill>
                  <a:schemeClr val="dk1"/>
                </a:solidFill>
                <a:uFillTx/>
                <a:latin typeface="Roboto"/>
                <a:ea typeface="Roboto"/>
              </a:rPr>
              <a:t>si j’imaginais un nouveau métier </a:t>
            </a:r>
            <a:r>
              <a:rPr b="0" i="1" lang="fr-FR" sz="4400" strike="noStrike" u="none">
                <a:solidFill>
                  <a:srgbClr val="000000"/>
                </a:solidFill>
                <a:uFillTx/>
                <a:latin typeface="Roboto"/>
                <a:ea typeface="Roboto"/>
              </a:rPr>
              <a:t>ou une nouvelle activité</a:t>
            </a:r>
            <a:endParaRPr b="0" lang="fr-FR" sz="4400" strike="noStrike" u="none">
              <a:solidFill>
                <a:srgbClr val="000000"/>
              </a:solidFill>
              <a:uFillTx/>
              <a:latin typeface="Arial"/>
            </a:endParaRPr>
          </a:p>
          <a:p>
            <a:pPr algn="ctr">
              <a:lnSpc>
                <a:spcPct val="100000"/>
              </a:lnSpc>
            </a:pPr>
            <a:r>
              <a:rPr b="0" i="1" lang="fr-FR" sz="4400" strike="noStrike" u="none">
                <a:solidFill>
                  <a:srgbClr val="000000"/>
                </a:solidFill>
                <a:uFillTx/>
                <a:latin typeface="Roboto"/>
                <a:ea typeface="Roboto"/>
              </a:rPr>
              <a:t>qui réponde à ce besoin, ce serait quoi ?</a:t>
            </a:r>
            <a:endParaRPr b="0" lang="fr-FR" sz="4400" strike="noStrike" u="none">
              <a:solidFill>
                <a:srgbClr val="000000"/>
              </a:solidFill>
              <a:uFillTx/>
              <a:latin typeface="Arial"/>
            </a:endParaRPr>
          </a:p>
          <a:p>
            <a:pPr algn="ctr">
              <a:lnSpc>
                <a:spcPct val="100000"/>
              </a:lnSpc>
            </a:pPr>
            <a:endParaRPr b="0" lang="fr-FR" sz="4400" strike="noStrike" u="none">
              <a:solidFill>
                <a:srgbClr val="000000"/>
              </a:solidFill>
              <a:uFillTx/>
              <a:latin typeface="Arial"/>
            </a:endParaRPr>
          </a:p>
          <a:p>
            <a:pPr algn="ctr">
              <a:lnSpc>
                <a:spcPct val="100000"/>
              </a:lnSpc>
            </a:pPr>
            <a:r>
              <a:rPr b="0" lang="en-US" sz="3200" strike="noStrike" u="none">
                <a:solidFill>
                  <a:srgbClr val="000000"/>
                </a:solidFill>
                <a:uFillTx/>
                <a:latin typeface="Roboto"/>
                <a:ea typeface="Roboto"/>
              </a:rPr>
              <a:t>And if I imagined a new job or activity that could meet this need, what would it be?</a:t>
            </a:r>
            <a:endParaRPr b="0" lang="fr-FR"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Google Shape;78;p3"/>
          <p:cNvSpPr/>
          <p:nvPr/>
        </p:nvSpPr>
        <p:spPr>
          <a:xfrm>
            <a:off x="9206640" y="2237400"/>
            <a:ext cx="15488640" cy="1710720"/>
          </a:xfrm>
          <a:prstGeom prst="rect">
            <a:avLst/>
          </a:prstGeom>
          <a:noFill/>
          <a:ln w="0">
            <a:noFill/>
          </a:ln>
        </p:spPr>
        <p:style>
          <a:lnRef idx="0"/>
          <a:fillRef idx="0"/>
          <a:effectRef idx="0"/>
          <a:fontRef idx="minor"/>
        </p:style>
        <p:txBody>
          <a:bodyPr lIns="50760" rIns="50760" tIns="50760" bIns="50760" anchor="b">
            <a:noAutofit/>
          </a:bodyPr>
          <a:p>
            <a:pPr>
              <a:lnSpc>
                <a:spcPct val="100000"/>
              </a:lnSpc>
            </a:pPr>
            <a:r>
              <a:rPr b="1" lang="fr-FR" sz="7500" strike="noStrike" u="none">
                <a:solidFill>
                  <a:srgbClr val="235598"/>
                </a:solidFill>
                <a:uFillTx/>
                <a:latin typeface="Roboto"/>
                <a:ea typeface="Roboto"/>
              </a:rPr>
              <a:t>Ressources  </a:t>
            </a:r>
            <a:br>
              <a:rPr sz="7500"/>
            </a:br>
            <a:endParaRPr b="0" lang="fr-FR" sz="7500" strike="noStrike" u="none">
              <a:solidFill>
                <a:srgbClr val="000000"/>
              </a:solidFill>
              <a:uFillTx/>
              <a:latin typeface="Arial"/>
            </a:endParaRPr>
          </a:p>
        </p:txBody>
      </p:sp>
      <p:sp>
        <p:nvSpPr>
          <p:cNvPr id="100" name="ZoneTexte 1"/>
          <p:cNvSpPr/>
          <p:nvPr/>
        </p:nvSpPr>
        <p:spPr>
          <a:xfrm>
            <a:off x="4827960" y="3336840"/>
            <a:ext cx="14758200" cy="8505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2600" strike="noStrike" u="none">
                <a:solidFill>
                  <a:srgbClr val="000000"/>
                </a:solidFill>
                <a:uFillTx/>
                <a:latin typeface="Roboto"/>
                <a:ea typeface="Roboto"/>
                <a:hlinkClick r:id="rId1"/>
              </a:rPr>
              <a:t>info@lab-green-guidance.fr</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r>
              <a:rPr b="1" lang="fr-FR" sz="2600" strike="noStrike" u="none">
                <a:solidFill>
                  <a:srgbClr val="000000"/>
                </a:solidFill>
                <a:uFillTx/>
                <a:latin typeface="Roboto"/>
                <a:ea typeface="Roboto"/>
              </a:rPr>
              <a:t>EUROGUIDANCE</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r>
              <a:rPr b="0" lang="fr-FR" sz="2600" strike="noStrike" u="sng">
                <a:solidFill>
                  <a:srgbClr val="0000ff"/>
                </a:solidFill>
                <a:uFillTx/>
                <a:latin typeface="Roboto"/>
                <a:ea typeface="Roboto"/>
                <a:hlinkClick r:id="rId2"/>
              </a:rPr>
              <a:t>www.euroguidance-france.org</a:t>
            </a:r>
            <a:endParaRPr b="0" lang="fr-FR" sz="2600" strike="noStrike" u="none">
              <a:solidFill>
                <a:srgbClr val="000000"/>
              </a:solidFill>
              <a:uFillTx/>
              <a:latin typeface="Arial"/>
            </a:endParaRPr>
          </a:p>
          <a:p>
            <a:pPr>
              <a:lnSpc>
                <a:spcPct val="100000"/>
              </a:lnSpc>
            </a:pPr>
            <a:r>
              <a:rPr b="0" lang="fr-FR" sz="2600" strike="noStrike" u="sng">
                <a:solidFill>
                  <a:srgbClr val="0000ff"/>
                </a:solidFill>
                <a:uFillTx/>
                <a:latin typeface="Roboto"/>
                <a:ea typeface="Roboto"/>
                <a:hlinkClick r:id="rId3"/>
              </a:rPr>
              <a:t>www.euroguidance.eu</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r>
              <a:rPr b="1" lang="fr-FR" sz="2600" strike="noStrike" u="none">
                <a:solidFill>
                  <a:srgbClr val="000000"/>
                </a:solidFill>
                <a:uFillTx/>
                <a:latin typeface="Roboto"/>
                <a:ea typeface="Roboto"/>
              </a:rPr>
              <a:t>EPALE</a:t>
            </a:r>
            <a:r>
              <a:rPr b="0" lang="fr-FR" sz="2600" strike="noStrike" u="none">
                <a:solidFill>
                  <a:srgbClr val="000000"/>
                </a:solidFill>
                <a:uFillTx/>
                <a:latin typeface="Roboto"/>
                <a:ea typeface="Roboto"/>
              </a:rPr>
              <a:t> </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r>
              <a:rPr b="0" lang="fr-FR" sz="2600" strike="noStrike" u="sng">
                <a:solidFill>
                  <a:srgbClr val="0000ff"/>
                </a:solidFill>
                <a:uFillTx/>
                <a:latin typeface="Roboto"/>
                <a:ea typeface="Roboto"/>
                <a:hlinkClick r:id="rId4"/>
              </a:rPr>
              <a:t>D</a:t>
            </a:r>
            <a:r>
              <a:rPr b="0" lang="fr-FR" sz="2600" strike="noStrike" u="sng">
                <a:solidFill>
                  <a:srgbClr val="0000ff"/>
                </a:solidFill>
                <a:uFillTx/>
                <a:latin typeface="Roboto"/>
                <a:ea typeface="Roboto"/>
                <a:hlinkClick r:id="rId5"/>
              </a:rPr>
              <a:t>ossier </a:t>
            </a:r>
            <a:r>
              <a:rPr b="0" lang="fr-FR" sz="2600" strike="noStrike" u="sng">
                <a:solidFill>
                  <a:srgbClr val="0000ff"/>
                </a:solidFill>
                <a:uFillTx/>
                <a:latin typeface="Roboto"/>
                <a:ea typeface="Roboto"/>
                <a:hlinkClick r:id="rId6"/>
              </a:rPr>
              <a:t>documentaire constitué pour la rencontre </a:t>
            </a:r>
            <a:r>
              <a:rPr b="0" lang="fr-FR" sz="2600" strike="noStrike" u="sng">
                <a:solidFill>
                  <a:srgbClr val="0000ff"/>
                </a:solidFill>
                <a:uFillTx/>
                <a:latin typeface="Roboto"/>
                <a:ea typeface="Roboto"/>
                <a:hlinkClick r:id="rId7"/>
              </a:rPr>
              <a:t>Kelvoa</a:t>
            </a:r>
            <a:r>
              <a:rPr b="0" lang="fr-FR" sz="2600" strike="noStrike" u="sng">
                <a:solidFill>
                  <a:srgbClr val="0000ff"/>
                </a:solidFill>
                <a:uFillTx/>
                <a:latin typeface="Roboto"/>
                <a:ea typeface="Roboto"/>
                <a:hlinkClick r:id="rId8"/>
              </a:rPr>
              <a:t> </a:t>
            </a:r>
            <a:r>
              <a:rPr b="0" lang="fr-FR" sz="2600" strike="noStrike" u="sng">
                <a:solidFill>
                  <a:srgbClr val="0000ff"/>
                </a:solidFill>
                <a:uFillTx/>
                <a:latin typeface="Roboto"/>
                <a:ea typeface="Roboto"/>
                <a:hlinkClick r:id="rId9"/>
              </a:rPr>
              <a:t>« Green guidance, vers des vies professionnelles soutenables? », Marseille</a:t>
            </a:r>
            <a:r>
              <a:rPr b="0" lang="fr-FR" sz="2600" strike="noStrike" u="sng">
                <a:solidFill>
                  <a:srgbClr val="0000ff"/>
                </a:solidFill>
                <a:uFillTx/>
                <a:latin typeface="Roboto"/>
                <a:ea typeface="Roboto"/>
                <a:hlinkClick r:id="rId10"/>
              </a:rPr>
              <a:t>, juin </a:t>
            </a:r>
            <a:r>
              <a:rPr b="0" lang="fr-FR" sz="2600" strike="noStrike" u="sng">
                <a:solidFill>
                  <a:srgbClr val="0000ff"/>
                </a:solidFill>
                <a:uFillTx/>
                <a:latin typeface="Roboto"/>
                <a:ea typeface="Roboto"/>
                <a:hlinkClick r:id="rId11"/>
              </a:rPr>
              <a:t>2024</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r>
              <a:rPr b="0" lang="fr-FR" sz="2600" strike="noStrike" u="sng">
                <a:solidFill>
                  <a:srgbClr val="0000ff"/>
                </a:solidFill>
                <a:uFillTx/>
                <a:latin typeface="Roboto"/>
                <a:ea typeface="Roboto"/>
                <a:hlinkClick r:id="rId12"/>
              </a:rPr>
              <a:t>Ex d’article publié </a:t>
            </a:r>
            <a:r>
              <a:rPr b="0" lang="fr-FR" sz="2600" strike="noStrike" u="sng">
                <a:solidFill>
                  <a:srgbClr val="0000ff"/>
                </a:solidFill>
                <a:uFillTx/>
                <a:latin typeface="Roboto"/>
                <a:ea typeface="Roboto"/>
                <a:hlinkClick r:id="rId13"/>
              </a:rPr>
              <a:t>par André Chauvet, </a:t>
            </a:r>
            <a:r>
              <a:rPr b="0" lang="fr-FR" sz="2600" strike="noStrike" u="sng">
                <a:solidFill>
                  <a:srgbClr val="0000ff"/>
                </a:solidFill>
                <a:uFillTx/>
                <a:latin typeface="Roboto"/>
                <a:ea typeface="Roboto"/>
                <a:hlinkClick r:id="rId14"/>
              </a:rPr>
              <a:t>ancien </a:t>
            </a:r>
            <a:r>
              <a:rPr b="0" lang="fr-FR" sz="2600" strike="noStrike" u="sng">
                <a:solidFill>
                  <a:srgbClr val="0000ff"/>
                </a:solidFill>
                <a:uFillTx/>
                <a:latin typeface="Roboto"/>
                <a:ea typeface="Roboto"/>
                <a:hlinkClick r:id="rId15"/>
              </a:rPr>
              <a:t>expert </a:t>
            </a:r>
            <a:r>
              <a:rPr b="0" lang="fr-FR" sz="2600" strike="noStrike" u="sng">
                <a:solidFill>
                  <a:srgbClr val="0000ff"/>
                </a:solidFill>
                <a:uFillTx/>
                <a:latin typeface="Roboto"/>
                <a:ea typeface="Roboto"/>
                <a:hlinkClick r:id="rId16"/>
              </a:rPr>
              <a:t>EPALE</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r>
              <a:rPr b="0" lang="fr-FR" sz="2600" strike="noStrike" u="sng">
                <a:solidFill>
                  <a:srgbClr val="0000ff"/>
                </a:solidFill>
                <a:uFillTx/>
                <a:latin typeface="Roboto"/>
                <a:ea typeface="Roboto"/>
                <a:hlinkClick r:id="rId17"/>
              </a:rPr>
              <a:t>The Shift Project : rapport intermédiaire </a:t>
            </a:r>
            <a:r>
              <a:rPr b="0" lang="fr-FR" sz="2600" strike="noStrike" u="sng">
                <a:solidFill>
                  <a:srgbClr val="0000ff"/>
                </a:solidFill>
                <a:uFillTx/>
                <a:latin typeface="Roboto"/>
                <a:ea typeface="Roboto"/>
                <a:hlinkClick r:id="rId18"/>
              </a:rPr>
              <a:t>« Former </a:t>
            </a:r>
            <a:r>
              <a:rPr b="0" lang="fr-FR" sz="2600" strike="noStrike" u="sng">
                <a:solidFill>
                  <a:srgbClr val="0000ff"/>
                </a:solidFill>
                <a:uFillTx/>
                <a:latin typeface="Roboto"/>
                <a:ea typeface="Roboto"/>
                <a:hlinkClick r:id="rId19"/>
              </a:rPr>
              <a:t>les actifs pour la transition </a:t>
            </a:r>
            <a:r>
              <a:rPr b="0" lang="fr-FR" sz="2600" strike="noStrike" u="sng">
                <a:solidFill>
                  <a:srgbClr val="0000ff"/>
                </a:solidFill>
                <a:uFillTx/>
                <a:latin typeface="Roboto"/>
                <a:ea typeface="Roboto"/>
                <a:hlinkClick r:id="rId20"/>
              </a:rPr>
              <a:t>écologique »</a:t>
            </a:r>
            <a:endParaRPr b="0" lang="fr-FR" sz="2600" strike="noStrike" u="none">
              <a:solidFill>
                <a:srgbClr val="000000"/>
              </a:solidFill>
              <a:uFillTx/>
              <a:latin typeface="Arial"/>
            </a:endParaRPr>
          </a:p>
          <a:p>
            <a:pPr>
              <a:lnSpc>
                <a:spcPct val="100000"/>
              </a:lnSpc>
            </a:pPr>
            <a:endParaRPr b="0" lang="fr-FR" sz="2600" strike="noStrike" u="none">
              <a:solidFill>
                <a:srgbClr val="000000"/>
              </a:solidFill>
              <a:uFillTx/>
              <a:latin typeface="Arial"/>
            </a:endParaRPr>
          </a:p>
          <a:p>
            <a:pPr>
              <a:lnSpc>
                <a:spcPct val="100000"/>
              </a:lnSpc>
            </a:pPr>
            <a:r>
              <a:rPr b="0" lang="fr-FR" sz="2600" strike="noStrike" u="sng">
                <a:solidFill>
                  <a:srgbClr val="0000ff"/>
                </a:solidFill>
                <a:uFillTx/>
                <a:latin typeface="Roboto"/>
                <a:ea typeface="Roboto"/>
                <a:hlinkClick r:id="rId21"/>
              </a:rPr>
              <a:t>Exemples </a:t>
            </a:r>
            <a:r>
              <a:rPr b="0" lang="fr-FR" sz="2600" strike="noStrike" u="sng">
                <a:solidFill>
                  <a:srgbClr val="0000ff"/>
                </a:solidFill>
                <a:uFillTx/>
                <a:latin typeface="Roboto"/>
                <a:ea typeface="Roboto"/>
                <a:hlinkClick r:id="rId22"/>
              </a:rPr>
              <a:t>de projets </a:t>
            </a:r>
            <a:r>
              <a:rPr b="0" lang="fr-FR" sz="2600" strike="noStrike" u="sng">
                <a:solidFill>
                  <a:srgbClr val="0000ff"/>
                </a:solidFill>
                <a:uFillTx/>
                <a:latin typeface="Roboto"/>
                <a:ea typeface="Roboto"/>
                <a:hlinkClick r:id="rId23"/>
              </a:rPr>
              <a:t>Erasmus+ </a:t>
            </a:r>
            <a:r>
              <a:rPr b="0" lang="fr-FR" sz="2600" strike="noStrike" u="sng">
                <a:solidFill>
                  <a:srgbClr val="0000ff"/>
                </a:solidFill>
                <a:uFillTx/>
                <a:latin typeface="Roboto"/>
                <a:ea typeface="Roboto"/>
                <a:hlinkClick r:id="rId24"/>
              </a:rPr>
              <a:t>green (</a:t>
            </a:r>
            <a:r>
              <a:rPr b="0" lang="fr-FR" sz="2600" strike="noStrike" u="sng">
                <a:solidFill>
                  <a:srgbClr val="0000ff"/>
                </a:solidFill>
                <a:uFillTx/>
                <a:latin typeface="Roboto"/>
                <a:ea typeface="Roboto"/>
                <a:hlinkClick r:id="rId25"/>
              </a:rPr>
              <a:t>cf</a:t>
            </a:r>
            <a:r>
              <a:rPr b="0" lang="fr-FR" sz="2600" strike="noStrike" u="sng">
                <a:solidFill>
                  <a:srgbClr val="0000ff"/>
                </a:solidFill>
                <a:uFillTx/>
                <a:latin typeface="Roboto"/>
                <a:ea typeface="Roboto"/>
                <a:hlinkClick r:id="rId26"/>
              </a:rPr>
              <a:t> focus </a:t>
            </a:r>
            <a:r>
              <a:rPr b="0" lang="fr-FR" sz="2600" strike="noStrike" u="sng">
                <a:solidFill>
                  <a:srgbClr val="0000ff"/>
                </a:solidFill>
                <a:uFillTx/>
                <a:latin typeface="Roboto"/>
                <a:ea typeface="Roboto"/>
                <a:hlinkClick r:id="rId27"/>
              </a:rPr>
              <a:t>week</a:t>
            </a:r>
            <a:r>
              <a:rPr b="0" lang="fr-FR" sz="2600" strike="noStrike" u="sng">
                <a:solidFill>
                  <a:srgbClr val="0000ff"/>
                </a:solidFill>
                <a:uFillTx/>
                <a:latin typeface="Roboto"/>
                <a:ea typeface="Roboto"/>
                <a:hlinkClick r:id="rId28"/>
              </a:rPr>
              <a:t> </a:t>
            </a:r>
            <a:r>
              <a:rPr b="0" lang="fr-FR" sz="2600" strike="noStrike" u="sng">
                <a:solidFill>
                  <a:srgbClr val="0000ff"/>
                </a:solidFill>
                <a:uFillTx/>
                <a:latin typeface="Roboto"/>
                <a:ea typeface="Roboto"/>
                <a:hlinkClick r:id="rId29"/>
              </a:rPr>
              <a:t>Adult</a:t>
            </a:r>
            <a:r>
              <a:rPr b="0" lang="fr-FR" sz="2600" strike="noStrike" u="sng">
                <a:solidFill>
                  <a:srgbClr val="0000ff"/>
                </a:solidFill>
                <a:uFillTx/>
                <a:latin typeface="Roboto"/>
                <a:ea typeface="Roboto"/>
                <a:hlinkClick r:id="rId30"/>
              </a:rPr>
              <a:t> </a:t>
            </a:r>
            <a:r>
              <a:rPr b="0" lang="fr-FR" sz="2600" strike="noStrike" u="sng">
                <a:solidFill>
                  <a:srgbClr val="0000ff"/>
                </a:solidFill>
                <a:uFillTx/>
                <a:latin typeface="Roboto"/>
                <a:ea typeface="Roboto"/>
                <a:hlinkClick r:id="rId31"/>
              </a:rPr>
              <a:t>learning</a:t>
            </a:r>
            <a:r>
              <a:rPr b="0" lang="fr-FR" sz="2600" strike="noStrike" u="sng">
                <a:solidFill>
                  <a:srgbClr val="0000ff"/>
                </a:solidFill>
                <a:uFillTx/>
                <a:latin typeface="Roboto"/>
                <a:ea typeface="Roboto"/>
                <a:hlinkClick r:id="rId32"/>
              </a:rPr>
              <a:t> and  </a:t>
            </a:r>
            <a:r>
              <a:rPr b="0" lang="fr-FR" sz="2600" strike="noStrike" u="sng">
                <a:solidFill>
                  <a:srgbClr val="0000ff"/>
                </a:solidFill>
                <a:uFillTx/>
                <a:latin typeface="Roboto"/>
                <a:ea typeface="Roboto"/>
                <a:hlinkClick r:id="rId33"/>
              </a:rPr>
              <a:t>sustainable</a:t>
            </a:r>
            <a:r>
              <a:rPr b="0" lang="fr-FR" sz="2600" strike="noStrike" u="sng">
                <a:solidFill>
                  <a:srgbClr val="0000ff"/>
                </a:solidFill>
                <a:uFillTx/>
                <a:latin typeface="Roboto"/>
                <a:ea typeface="Roboto"/>
                <a:hlinkClick r:id="rId34"/>
              </a:rPr>
              <a:t> </a:t>
            </a:r>
            <a:r>
              <a:rPr b="0" lang="fr-FR" sz="2600" strike="noStrike" u="sng">
                <a:solidFill>
                  <a:srgbClr val="0000ff"/>
                </a:solidFill>
                <a:uFillTx/>
                <a:latin typeface="Roboto"/>
                <a:ea typeface="Roboto"/>
                <a:hlinkClick r:id="rId35"/>
              </a:rPr>
              <a:t>development</a:t>
            </a:r>
            <a:r>
              <a:rPr b="0" lang="fr-FR" sz="2600" strike="noStrike" u="sng">
                <a:solidFill>
                  <a:srgbClr val="0000ff"/>
                </a:solidFill>
                <a:uFillTx/>
                <a:latin typeface="Roboto"/>
                <a:ea typeface="Roboto"/>
                <a:hlinkClick r:id="rId36"/>
              </a:rPr>
              <a:t>, en français et en anglais)</a:t>
            </a:r>
            <a:endParaRPr b="0" lang="fr-FR" sz="2600" strike="noStrike" u="none">
              <a:solidFill>
                <a:srgbClr val="000000"/>
              </a:solidFill>
              <a:uFillTx/>
              <a:latin typeface="Arial"/>
            </a:endParaRPr>
          </a:p>
        </p:txBody>
      </p:sp>
      <p:pic>
        <p:nvPicPr>
          <p:cNvPr id="101" name="Image 2" descr=""/>
          <p:cNvPicPr/>
          <p:nvPr/>
        </p:nvPicPr>
        <p:blipFill>
          <a:blip r:embed="rId37"/>
          <a:stretch/>
        </p:blipFill>
        <p:spPr>
          <a:xfrm rot="428400">
            <a:off x="15174000" y="2239560"/>
            <a:ext cx="2933280" cy="46288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ZoneTexte 1"/>
          <p:cNvSpPr/>
          <p:nvPr/>
        </p:nvSpPr>
        <p:spPr>
          <a:xfrm>
            <a:off x="7655760" y="7548120"/>
            <a:ext cx="8516160" cy="1236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400" strike="noStrike" u="none">
              <a:solidFill>
                <a:srgbClr val="000000"/>
              </a:solidFill>
              <a:uFillTx/>
              <a:latin typeface="Arial"/>
              <a:ea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ZoneTexte 2"/>
          <p:cNvSpPr/>
          <p:nvPr/>
        </p:nvSpPr>
        <p:spPr>
          <a:xfrm>
            <a:off x="8989920" y="4645080"/>
            <a:ext cx="10724040" cy="3015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9600" strike="noStrike" u="none">
                <a:solidFill>
                  <a:srgbClr val="000000"/>
                </a:solidFill>
                <a:uFillTx/>
                <a:latin typeface="Roboto"/>
                <a:ea typeface="Roboto"/>
              </a:rPr>
              <a:t>menti.com</a:t>
            </a:r>
            <a:endParaRPr b="0" lang="fr-FR" sz="9600" strike="noStrike" u="none">
              <a:solidFill>
                <a:srgbClr val="000000"/>
              </a:solidFill>
              <a:uFillTx/>
              <a:latin typeface="Arial"/>
            </a:endParaRPr>
          </a:p>
          <a:p>
            <a:pPr>
              <a:lnSpc>
                <a:spcPct val="100000"/>
              </a:lnSpc>
            </a:pPr>
            <a:r>
              <a:rPr b="1" lang="fr-FR" sz="9600" strike="noStrike" u="none">
                <a:solidFill>
                  <a:srgbClr val="000000"/>
                </a:solidFill>
                <a:uFillTx/>
                <a:latin typeface="Roboto"/>
                <a:ea typeface="Roboto"/>
              </a:rPr>
              <a:t>3202 4371</a:t>
            </a:r>
            <a:endParaRPr b="0" lang="fr-FR" sz="9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ZoneTexte 2"/>
          <p:cNvSpPr/>
          <p:nvPr/>
        </p:nvSpPr>
        <p:spPr>
          <a:xfrm>
            <a:off x="4344840" y="4590360"/>
            <a:ext cx="17106480" cy="4478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9600" strike="noStrike" u="none">
                <a:solidFill>
                  <a:srgbClr val="000000"/>
                </a:solidFill>
                <a:uFillTx/>
                <a:latin typeface="Roboto"/>
                <a:ea typeface="Roboto"/>
              </a:rPr>
              <a:t>Isabelle DEKEISTER</a:t>
            </a:r>
            <a:endParaRPr b="0" lang="fr-FR" sz="9600" strike="noStrike" u="none">
              <a:solidFill>
                <a:srgbClr val="000000"/>
              </a:solidFill>
              <a:uFillTx/>
              <a:latin typeface="Arial"/>
            </a:endParaRPr>
          </a:p>
          <a:p>
            <a:pPr>
              <a:lnSpc>
                <a:spcPct val="100000"/>
              </a:lnSpc>
            </a:pPr>
            <a:r>
              <a:rPr b="1" lang="it-IT" sz="9600" strike="noStrike" u="none">
                <a:solidFill>
                  <a:srgbClr val="000000"/>
                </a:solidFill>
                <a:uFillTx/>
                <a:latin typeface="Roboto"/>
                <a:ea typeface="Roboto"/>
              </a:rPr>
              <a:t>CNR Euroguidance - CIO Lille</a:t>
            </a:r>
            <a:endParaRPr b="0" lang="fr-FR" sz="9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ZoneTexte 1"/>
          <p:cNvSpPr/>
          <p:nvPr/>
        </p:nvSpPr>
        <p:spPr>
          <a:xfrm>
            <a:off x="1959120" y="3496320"/>
            <a:ext cx="20249640" cy="667332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0000"/>
              </a:buClr>
              <a:buFont typeface="Arial"/>
              <a:buChar char="•"/>
            </a:pPr>
            <a:r>
              <a:rPr b="1" lang="fr-FR" sz="3600" strike="noStrike" u="none">
                <a:solidFill>
                  <a:srgbClr val="000000"/>
                </a:solidFill>
                <a:uFillTx/>
                <a:latin typeface="Arial"/>
                <a:ea typeface="Arial"/>
              </a:rPr>
              <a:t>individus</a:t>
            </a:r>
            <a:r>
              <a:rPr b="0" lang="fr-FR" sz="3600" strike="noStrike" u="none">
                <a:solidFill>
                  <a:srgbClr val="000000"/>
                </a:solidFill>
                <a:uFillTx/>
                <a:latin typeface="Arial"/>
                <a:ea typeface="Arial"/>
              </a:rPr>
              <a:t>, </a:t>
            </a:r>
            <a:r>
              <a:rPr b="1" lang="fr-FR" sz="3600" strike="noStrike" u="none">
                <a:solidFill>
                  <a:srgbClr val="000000"/>
                </a:solidFill>
                <a:uFillTx/>
                <a:latin typeface="Arial"/>
                <a:ea typeface="Arial"/>
              </a:rPr>
              <a:t>groupes</a:t>
            </a:r>
            <a:r>
              <a:rPr b="0" lang="fr-FR" sz="3600" strike="noStrike" u="none">
                <a:solidFill>
                  <a:srgbClr val="000000"/>
                </a:solidFill>
                <a:uFillTx/>
                <a:latin typeface="Arial"/>
                <a:ea typeface="Arial"/>
              </a:rPr>
              <a:t> et </a:t>
            </a:r>
            <a:r>
              <a:rPr b="1" lang="fr-FR" sz="3600" strike="noStrike" u="none">
                <a:solidFill>
                  <a:srgbClr val="000000"/>
                </a:solidFill>
                <a:uFillTx/>
                <a:latin typeface="Arial"/>
                <a:ea typeface="Arial"/>
              </a:rPr>
              <a:t>collectifs </a:t>
            </a:r>
            <a:endParaRPr b="0" lang="fr-FR" sz="3600" strike="noStrike" u="none">
              <a:solidFill>
                <a:srgbClr val="000000"/>
              </a:solidFill>
              <a:uFillTx/>
              <a:latin typeface="Arial"/>
            </a:endParaRPr>
          </a:p>
          <a:p>
            <a:pPr marL="343080" indent="-343080" algn="just">
              <a:lnSpc>
                <a:spcPct val="100000"/>
              </a:lnSpc>
              <a:buClr>
                <a:srgbClr val="000000"/>
              </a:buClr>
              <a:buFont typeface="Arial"/>
              <a:buChar char="•"/>
            </a:pPr>
            <a:r>
              <a:rPr b="1" lang="fr-FR" sz="3600" strike="noStrike" u="none">
                <a:solidFill>
                  <a:srgbClr val="000000"/>
                </a:solidFill>
                <a:uFillTx/>
                <a:latin typeface="Arial"/>
                <a:ea typeface="Arial"/>
              </a:rPr>
              <a:t>vie privée </a:t>
            </a:r>
            <a:r>
              <a:rPr b="0" lang="fr-FR" sz="3600" strike="noStrike" u="none">
                <a:solidFill>
                  <a:srgbClr val="000000"/>
                </a:solidFill>
                <a:uFillTx/>
                <a:latin typeface="Arial"/>
                <a:ea typeface="Arial"/>
              </a:rPr>
              <a:t>&amp; </a:t>
            </a:r>
            <a:r>
              <a:rPr b="1" lang="fr-FR" sz="3600" strike="noStrike" u="none">
                <a:solidFill>
                  <a:srgbClr val="000000"/>
                </a:solidFill>
                <a:uFillTx/>
                <a:latin typeface="Arial"/>
                <a:ea typeface="Arial"/>
              </a:rPr>
              <a:t>professionnelle</a:t>
            </a:r>
            <a:endParaRPr b="0" lang="fr-FR" sz="3600" strike="noStrike" u="none">
              <a:solidFill>
                <a:srgbClr val="000000"/>
              </a:solidFill>
              <a:uFillTx/>
              <a:latin typeface="Arial"/>
            </a:endParaRPr>
          </a:p>
          <a:p>
            <a:pPr marL="343080" indent="-343080" algn="just">
              <a:lnSpc>
                <a:spcPct val="100000"/>
              </a:lnSpc>
              <a:buClr>
                <a:srgbClr val="000000"/>
              </a:buClr>
              <a:buFont typeface="Arial"/>
              <a:buChar char="•"/>
            </a:pPr>
            <a:r>
              <a:rPr b="1" lang="fr-FR" sz="3600" strike="noStrike" u="none">
                <a:solidFill>
                  <a:srgbClr val="000000"/>
                </a:solidFill>
                <a:uFillTx/>
                <a:latin typeface="Arial"/>
                <a:ea typeface="Arial"/>
              </a:rPr>
              <a:t>aujourd’hui et dans l’avenir </a:t>
            </a:r>
            <a:endParaRPr b="0" lang="fr-FR" sz="3600" strike="noStrike" u="none">
              <a:solidFill>
                <a:srgbClr val="000000"/>
              </a:solidFill>
              <a:uFillTx/>
              <a:latin typeface="Arial"/>
            </a:endParaRPr>
          </a:p>
          <a:p>
            <a:pPr marL="343080" indent="-343080" algn="just">
              <a:lnSpc>
                <a:spcPct val="100000"/>
              </a:lnSpc>
              <a:buClr>
                <a:srgbClr val="000000"/>
              </a:buClr>
              <a:buFont typeface="Arial"/>
              <a:buChar char="•"/>
            </a:pPr>
            <a:r>
              <a:rPr b="0" lang="fr-FR" sz="3600" strike="noStrike" u="none">
                <a:solidFill>
                  <a:srgbClr val="000000"/>
                </a:solidFill>
                <a:uFillTx/>
                <a:latin typeface="Arial"/>
                <a:ea typeface="Arial"/>
              </a:rPr>
              <a:t>les </a:t>
            </a:r>
            <a:r>
              <a:rPr b="1" lang="fr-FR" sz="3600" strike="noStrike" u="none">
                <a:solidFill>
                  <a:srgbClr val="000000"/>
                </a:solidFill>
                <a:uFillTx/>
                <a:latin typeface="Arial"/>
                <a:ea typeface="Arial"/>
              </a:rPr>
              <a:t>êtres humains </a:t>
            </a:r>
            <a:r>
              <a:rPr b="0" lang="fr-FR" sz="3600" strike="noStrike" u="none">
                <a:solidFill>
                  <a:srgbClr val="000000"/>
                </a:solidFill>
                <a:uFillTx/>
                <a:latin typeface="Symbol"/>
                <a:ea typeface="Arial"/>
              </a:rPr>
              <a:t></a:t>
            </a:r>
            <a:r>
              <a:rPr b="0" lang="fr-FR" sz="3600" strike="noStrike" u="none">
                <a:solidFill>
                  <a:srgbClr val="000000"/>
                </a:solidFill>
                <a:uFillTx/>
                <a:latin typeface="Arial"/>
                <a:ea typeface="Arial"/>
              </a:rPr>
              <a:t> </a:t>
            </a:r>
            <a:r>
              <a:rPr b="1" lang="fr-FR" sz="3600" strike="noStrike" u="none">
                <a:solidFill>
                  <a:srgbClr val="000000"/>
                </a:solidFill>
                <a:uFillTx/>
                <a:latin typeface="Arial"/>
                <a:ea typeface="Arial"/>
              </a:rPr>
              <a:t>la</a:t>
            </a:r>
            <a:r>
              <a:rPr b="0" lang="fr-FR" sz="3600" strike="noStrike" u="none">
                <a:solidFill>
                  <a:srgbClr val="000000"/>
                </a:solidFill>
                <a:uFillTx/>
                <a:latin typeface="Arial"/>
                <a:ea typeface="Arial"/>
              </a:rPr>
              <a:t> </a:t>
            </a:r>
            <a:r>
              <a:rPr b="1" lang="fr-FR" sz="3600" strike="noStrike" u="none">
                <a:solidFill>
                  <a:srgbClr val="000000"/>
                </a:solidFill>
                <a:uFillTx/>
                <a:latin typeface="Arial"/>
                <a:ea typeface="Arial"/>
              </a:rPr>
              <a:t>nature</a:t>
            </a:r>
            <a:r>
              <a:rPr b="0" lang="fr-FR" sz="3600" strike="noStrike" u="none">
                <a:solidFill>
                  <a:srgbClr val="000000"/>
                </a:solidFill>
                <a:uFillTx/>
                <a:latin typeface="Arial"/>
                <a:ea typeface="Arial"/>
              </a:rPr>
              <a:t> , la nature a de la </a:t>
            </a:r>
            <a:r>
              <a:rPr b="1" lang="fr-FR" sz="3600" strike="noStrike" u="none">
                <a:solidFill>
                  <a:srgbClr val="000000"/>
                </a:solidFill>
                <a:uFillTx/>
                <a:latin typeface="Arial"/>
                <a:ea typeface="Arial"/>
              </a:rPr>
              <a:t>valeur</a:t>
            </a:r>
            <a:endParaRPr b="0" lang="fr-FR" sz="3600" strike="noStrike" u="none">
              <a:solidFill>
                <a:srgbClr val="000000"/>
              </a:solidFill>
              <a:uFillTx/>
              <a:latin typeface="Arial"/>
            </a:endParaRPr>
          </a:p>
          <a:p>
            <a:pPr marL="343080" indent="-343080">
              <a:lnSpc>
                <a:spcPct val="100000"/>
              </a:lnSpc>
              <a:buClr>
                <a:srgbClr val="000000"/>
              </a:buClr>
              <a:buFont typeface="Arial"/>
              <a:buChar char="•"/>
            </a:pPr>
            <a:r>
              <a:rPr b="1" lang="fr-FR" sz="3600" strike="noStrike" u="none">
                <a:solidFill>
                  <a:srgbClr val="000000"/>
                </a:solidFill>
                <a:uFillTx/>
                <a:latin typeface="Arial"/>
                <a:ea typeface="Arial"/>
              </a:rPr>
              <a:t>attention portée aux plus vulnérables</a:t>
            </a:r>
            <a:r>
              <a:rPr b="1" lang="fr-FR" sz="3600" strike="noStrike" u="none">
                <a:solidFill>
                  <a:srgbClr val="000000"/>
                </a:solidFill>
                <a:uFillTx/>
                <a:latin typeface="Arial"/>
                <a:ea typeface="Arial"/>
              </a:rPr>
              <a:t>	</a:t>
            </a:r>
            <a:endParaRPr b="0" lang="fr-FR" sz="3600" strike="noStrike" u="none">
              <a:solidFill>
                <a:srgbClr val="000000"/>
              </a:solidFill>
              <a:uFillTx/>
              <a:latin typeface="Arial"/>
            </a:endParaRPr>
          </a:p>
          <a:p>
            <a:pPr>
              <a:lnSpc>
                <a:spcPct val="100000"/>
              </a:lnSpc>
            </a:pPr>
            <a:br>
              <a:rPr sz="3600"/>
            </a:br>
            <a:r>
              <a:rPr b="0" lang="fr-FR" sz="3600" strike="noStrike" u="none">
                <a:solidFill>
                  <a:schemeClr val="accent4">
                    <a:lumMod val="75000"/>
                  </a:schemeClr>
                </a:solidFill>
                <a:uFillTx/>
                <a:latin typeface="Arial"/>
                <a:ea typeface="Arial"/>
              </a:rPr>
              <a:t>-     </a:t>
            </a:r>
            <a:r>
              <a:rPr b="0" lang="fr-FR" sz="3600" strike="noStrike" u="none">
                <a:solidFill>
                  <a:srgbClr val="000000"/>
                </a:solidFill>
                <a:uFillTx/>
                <a:latin typeface="Arial"/>
                <a:ea typeface="Arial"/>
              </a:rPr>
              <a:t>une </a:t>
            </a:r>
            <a:r>
              <a:rPr b="1" lang="fr-FR" sz="3600" strike="noStrike" u="none">
                <a:solidFill>
                  <a:srgbClr val="000000"/>
                </a:solidFill>
                <a:uFillTx/>
                <a:latin typeface="Arial"/>
                <a:ea typeface="Arial"/>
              </a:rPr>
              <a:t>intervention pédagogique </a:t>
            </a:r>
            <a:endParaRPr b="0" lang="fr-FR" sz="3600" strike="noStrike" u="none">
              <a:solidFill>
                <a:srgbClr val="000000"/>
              </a:solidFill>
              <a:uFillTx/>
              <a:latin typeface="Arial"/>
            </a:endParaRPr>
          </a:p>
          <a:p>
            <a:pPr marL="343080" indent="-343080" algn="just">
              <a:lnSpc>
                <a:spcPct val="100000"/>
              </a:lnSpc>
              <a:buClr>
                <a:srgbClr val="000000"/>
              </a:buClr>
              <a:buFont typeface="Arial"/>
              <a:buChar char="-"/>
            </a:pPr>
            <a:r>
              <a:rPr b="0" lang="fr-FR" sz="3600" strike="noStrike" u="none">
                <a:solidFill>
                  <a:srgbClr val="000000"/>
                </a:solidFill>
                <a:uFillTx/>
                <a:latin typeface="Arial"/>
                <a:ea typeface="Arial"/>
              </a:rPr>
              <a:t>analyser, </a:t>
            </a:r>
            <a:r>
              <a:rPr b="1" lang="fr-FR" sz="3600" strike="noStrike" u="none">
                <a:solidFill>
                  <a:srgbClr val="000000"/>
                </a:solidFill>
                <a:uFillTx/>
                <a:latin typeface="Arial"/>
                <a:ea typeface="Arial"/>
              </a:rPr>
              <a:t>répondre</a:t>
            </a:r>
            <a:r>
              <a:rPr b="0" lang="fr-FR" sz="3600" strike="noStrike" u="none">
                <a:solidFill>
                  <a:srgbClr val="000000"/>
                </a:solidFill>
                <a:uFillTx/>
                <a:latin typeface="Arial"/>
                <a:ea typeface="Arial"/>
              </a:rPr>
              <a:t>, </a:t>
            </a:r>
            <a:r>
              <a:rPr b="1" lang="fr-FR" sz="3600" strike="noStrike" u="none">
                <a:solidFill>
                  <a:srgbClr val="000000"/>
                </a:solidFill>
                <a:uFillTx/>
                <a:latin typeface="Arial"/>
                <a:ea typeface="Arial"/>
              </a:rPr>
              <a:t>résoudre</a:t>
            </a:r>
            <a:r>
              <a:rPr b="0" lang="fr-FR" sz="3600" strike="noStrike" u="none">
                <a:solidFill>
                  <a:srgbClr val="000000"/>
                </a:solidFill>
                <a:uFillTx/>
                <a:latin typeface="Arial"/>
                <a:ea typeface="Arial"/>
              </a:rPr>
              <a:t> les </a:t>
            </a:r>
            <a:r>
              <a:rPr b="1" lang="fr-FR" sz="3600" strike="noStrike" u="none">
                <a:solidFill>
                  <a:srgbClr val="000000"/>
                </a:solidFill>
                <a:uFillTx/>
                <a:latin typeface="Arial"/>
                <a:ea typeface="Arial"/>
              </a:rPr>
              <a:t>problèmes sociaux</a:t>
            </a:r>
            <a:r>
              <a:rPr b="0" lang="fr-FR" sz="3600" strike="noStrike" u="none">
                <a:solidFill>
                  <a:srgbClr val="000000"/>
                </a:solidFill>
                <a:uFillTx/>
                <a:latin typeface="Arial"/>
                <a:ea typeface="Arial"/>
              </a:rPr>
              <a:t>, </a:t>
            </a:r>
            <a:r>
              <a:rPr b="1" lang="fr-FR" sz="3600" strike="noStrike" u="none">
                <a:solidFill>
                  <a:srgbClr val="000000"/>
                </a:solidFill>
                <a:uFillTx/>
                <a:latin typeface="Arial"/>
                <a:ea typeface="Arial"/>
              </a:rPr>
              <a:t>environnementaux</a:t>
            </a:r>
            <a:r>
              <a:rPr b="0" lang="fr-FR" sz="3600" strike="noStrike" u="none">
                <a:solidFill>
                  <a:srgbClr val="000000"/>
                </a:solidFill>
                <a:uFillTx/>
                <a:latin typeface="Arial"/>
                <a:ea typeface="Arial"/>
              </a:rPr>
              <a:t> et </a:t>
            </a:r>
            <a:r>
              <a:rPr b="1" lang="fr-FR" sz="3600" strike="noStrike" u="none">
                <a:solidFill>
                  <a:srgbClr val="000000"/>
                </a:solidFill>
                <a:uFillTx/>
                <a:latin typeface="Arial"/>
                <a:ea typeface="Arial"/>
              </a:rPr>
              <a:t>professionnels</a:t>
            </a:r>
            <a:r>
              <a:rPr b="0" lang="fr-FR" sz="3600" strike="noStrike" u="none">
                <a:solidFill>
                  <a:srgbClr val="000000"/>
                </a:solidFill>
                <a:uFillTx/>
                <a:latin typeface="Arial"/>
                <a:ea typeface="Arial"/>
              </a:rPr>
              <a:t> </a:t>
            </a:r>
            <a:endParaRPr b="0" lang="fr-FR" sz="3600" strike="noStrike" u="none">
              <a:solidFill>
                <a:srgbClr val="000000"/>
              </a:solidFill>
              <a:uFillTx/>
              <a:latin typeface="Arial"/>
            </a:endParaRPr>
          </a:p>
          <a:p>
            <a:pPr marL="343080" indent="-343080" algn="just">
              <a:lnSpc>
                <a:spcPct val="100000"/>
              </a:lnSpc>
              <a:buClr>
                <a:srgbClr val="000000"/>
              </a:buClr>
              <a:buFont typeface="Arial"/>
              <a:buChar char="-"/>
            </a:pPr>
            <a:r>
              <a:rPr b="0" lang="fr-FR" sz="3600" strike="noStrike" u="none">
                <a:solidFill>
                  <a:srgbClr val="000000"/>
                </a:solidFill>
                <a:uFillTx/>
                <a:latin typeface="Arial"/>
                <a:ea typeface="Arial"/>
              </a:rPr>
              <a:t>construire une </a:t>
            </a:r>
            <a:r>
              <a:rPr b="1" lang="fr-FR" sz="3600" strike="noStrike" u="none">
                <a:solidFill>
                  <a:srgbClr val="000000"/>
                </a:solidFill>
                <a:uFillTx/>
                <a:latin typeface="Arial"/>
                <a:ea typeface="Arial"/>
              </a:rPr>
              <a:t>bonne</a:t>
            </a:r>
            <a:r>
              <a:rPr b="0" lang="fr-FR" sz="3600" strike="noStrike" u="none">
                <a:solidFill>
                  <a:srgbClr val="000000"/>
                </a:solidFill>
                <a:uFillTx/>
                <a:latin typeface="Arial"/>
                <a:ea typeface="Arial"/>
              </a:rPr>
              <a:t> vie pour </a:t>
            </a:r>
            <a:r>
              <a:rPr b="1" lang="fr-FR" sz="3600" strike="noStrike" u="none">
                <a:solidFill>
                  <a:srgbClr val="000000"/>
                </a:solidFill>
                <a:uFillTx/>
                <a:latin typeface="Arial"/>
                <a:ea typeface="Arial"/>
              </a:rPr>
              <a:t>soi </a:t>
            </a:r>
            <a:r>
              <a:rPr b="0" lang="fr-FR" sz="3600" strike="noStrike" u="none">
                <a:solidFill>
                  <a:srgbClr val="000000"/>
                </a:solidFill>
                <a:uFillTx/>
                <a:latin typeface="Arial"/>
                <a:ea typeface="Arial"/>
              </a:rPr>
              <a:t>et pour </a:t>
            </a:r>
            <a:r>
              <a:rPr b="1" lang="fr-FR" sz="3600" strike="noStrike" u="none">
                <a:solidFill>
                  <a:srgbClr val="000000"/>
                </a:solidFill>
                <a:uFillTx/>
                <a:latin typeface="Arial"/>
                <a:ea typeface="Arial"/>
              </a:rPr>
              <a:t>les autres</a:t>
            </a:r>
            <a:endParaRPr b="0" lang="fr-FR" sz="3600" strike="noStrike" u="none">
              <a:solidFill>
                <a:srgbClr val="000000"/>
              </a:solidFill>
              <a:uFillTx/>
              <a:latin typeface="Arial"/>
            </a:endParaRPr>
          </a:p>
          <a:p>
            <a:pPr algn="just">
              <a:lnSpc>
                <a:spcPct val="100000"/>
              </a:lnSpc>
            </a:pPr>
            <a:endParaRPr b="0" lang="fr-FR" sz="3600" strike="noStrike" u="none">
              <a:solidFill>
                <a:srgbClr val="000000"/>
              </a:solidFill>
              <a:uFillTx/>
              <a:latin typeface="Arial"/>
            </a:endParaRPr>
          </a:p>
          <a:p>
            <a:pPr algn="ctr">
              <a:lnSpc>
                <a:spcPct val="100000"/>
              </a:lnSpc>
            </a:pPr>
            <a:r>
              <a:rPr b="0" lang="fr-FR" sz="3600" strike="noStrike" u="none">
                <a:solidFill>
                  <a:schemeClr val="accent4"/>
                </a:solidFill>
                <a:uFillTx/>
                <a:latin typeface="Arial"/>
                <a:ea typeface="Arial"/>
              </a:rPr>
              <a:t>… </a:t>
            </a:r>
            <a:r>
              <a:rPr b="0" lang="fr-FR" sz="3600" strike="noStrike" u="none">
                <a:solidFill>
                  <a:schemeClr val="accent1">
                    <a:lumMod val="50000"/>
                  </a:schemeClr>
                </a:solidFill>
                <a:uFillTx/>
                <a:latin typeface="Arial"/>
                <a:ea typeface="Arial"/>
              </a:rPr>
              <a:t>stimuler </a:t>
            </a:r>
            <a:r>
              <a:rPr b="1" lang="fr-FR" sz="3600" strike="noStrike" u="none">
                <a:solidFill>
                  <a:schemeClr val="accent1">
                    <a:lumMod val="50000"/>
                  </a:schemeClr>
                </a:solidFill>
                <a:uFillTx/>
                <a:latin typeface="Arial"/>
                <a:ea typeface="Arial"/>
              </a:rPr>
              <a:t>l'imagination</a:t>
            </a:r>
            <a:r>
              <a:rPr b="0" lang="fr-FR" sz="3600" strike="noStrike" u="none">
                <a:solidFill>
                  <a:schemeClr val="accent1">
                    <a:lumMod val="50000"/>
                  </a:schemeClr>
                </a:solidFill>
                <a:uFillTx/>
                <a:latin typeface="Arial"/>
                <a:ea typeface="Arial"/>
              </a:rPr>
              <a:t> et </a:t>
            </a:r>
            <a:r>
              <a:rPr b="1" lang="fr-FR" sz="3600" strike="noStrike" u="none">
                <a:solidFill>
                  <a:schemeClr val="accent1">
                    <a:lumMod val="50000"/>
                  </a:schemeClr>
                </a:solidFill>
                <a:uFillTx/>
                <a:latin typeface="Arial"/>
                <a:ea typeface="Arial"/>
              </a:rPr>
              <a:t>donner les moyens</a:t>
            </a:r>
            <a:r>
              <a:rPr b="0" lang="fr-FR" sz="3600" strike="noStrike" u="none">
                <a:solidFill>
                  <a:schemeClr val="accent1">
                    <a:lumMod val="50000"/>
                  </a:schemeClr>
                </a:solidFill>
                <a:uFillTx/>
                <a:latin typeface="Arial"/>
                <a:ea typeface="Arial"/>
              </a:rPr>
              <a:t> de </a:t>
            </a:r>
            <a:r>
              <a:rPr b="1" lang="fr-FR" sz="3600" strike="noStrike" u="none">
                <a:solidFill>
                  <a:schemeClr val="accent1">
                    <a:lumMod val="50000"/>
                  </a:schemeClr>
                </a:solidFill>
                <a:uFillTx/>
                <a:latin typeface="Arial"/>
                <a:ea typeface="Arial"/>
              </a:rPr>
              <a:t>trouver un chemin </a:t>
            </a:r>
            <a:r>
              <a:rPr b="0" lang="fr-FR" sz="3600" strike="noStrike" u="none">
                <a:solidFill>
                  <a:schemeClr val="accent1">
                    <a:lumMod val="50000"/>
                  </a:schemeClr>
                </a:solidFill>
                <a:uFillTx/>
                <a:latin typeface="Arial"/>
                <a:ea typeface="Arial"/>
              </a:rPr>
              <a:t>vers une vie </a:t>
            </a:r>
            <a:r>
              <a:rPr b="1" lang="fr-FR" sz="3600" strike="noStrike" u="none">
                <a:solidFill>
                  <a:schemeClr val="accent1">
                    <a:lumMod val="50000"/>
                  </a:schemeClr>
                </a:solidFill>
                <a:uFillTx/>
                <a:latin typeface="Arial"/>
                <a:ea typeface="Arial"/>
              </a:rPr>
              <a:t>meilleure</a:t>
            </a:r>
            <a:r>
              <a:rPr b="0" lang="fr-FR" sz="3600" strike="noStrike" u="none">
                <a:solidFill>
                  <a:schemeClr val="accent1">
                    <a:lumMod val="50000"/>
                  </a:schemeClr>
                </a:solidFill>
                <a:uFillTx/>
                <a:latin typeface="Arial"/>
                <a:ea typeface="Arial"/>
              </a:rPr>
              <a:t> et un monde durable.</a:t>
            </a:r>
            <a:endParaRPr b="0" lang="fr-FR" sz="3600" strike="noStrike" u="none">
              <a:solidFill>
                <a:srgbClr val="000000"/>
              </a:solidFill>
              <a:uFillTx/>
              <a:latin typeface="Arial"/>
            </a:endParaRPr>
          </a:p>
        </p:txBody>
      </p:sp>
      <p:sp>
        <p:nvSpPr>
          <p:cNvPr id="51" name="ZoneTexte 2"/>
          <p:cNvSpPr/>
          <p:nvPr/>
        </p:nvSpPr>
        <p:spPr>
          <a:xfrm>
            <a:off x="984600" y="2076480"/>
            <a:ext cx="2122416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fr-FR" sz="5400" strike="noStrike" u="none">
                <a:solidFill>
                  <a:schemeClr val="accent1">
                    <a:lumMod val="50000"/>
                  </a:schemeClr>
                </a:solidFill>
                <a:uFillTx/>
                <a:latin typeface="Roboto"/>
                <a:ea typeface="Roboto"/>
              </a:rPr>
              <a:t>L’orientation professionnelle soutenable : de quoi parle-t-on ?</a:t>
            </a:r>
            <a:endParaRPr b="0" lang="fr-FR" sz="5400" strike="noStrike" u="none">
              <a:solidFill>
                <a:srgbClr val="000000"/>
              </a:solidFill>
              <a:uFillTx/>
              <a:latin typeface="Arial"/>
            </a:endParaRPr>
          </a:p>
        </p:txBody>
      </p:sp>
      <p:sp>
        <p:nvSpPr>
          <p:cNvPr id="52" name="Rectangle 3"/>
          <p:cNvSpPr/>
          <p:nvPr/>
        </p:nvSpPr>
        <p:spPr>
          <a:xfrm>
            <a:off x="14870520" y="9812160"/>
            <a:ext cx="4155840" cy="3031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fr-FR" sz="1400" strike="noStrike" u="none">
                <a:solidFill>
                  <a:srgbClr val="000000"/>
                </a:solidFill>
                <a:uFillTx/>
                <a:latin typeface="Arial"/>
                <a:ea typeface="Arial"/>
              </a:rPr>
              <a:t>Miriam Dimsits – Tristram Hooley, NICEC 2024</a:t>
            </a:r>
            <a:endParaRPr b="0" lang="fr-FR" sz="1400" strike="noStrike" u="none">
              <a:solidFill>
                <a:srgbClr val="000000"/>
              </a:solidFill>
              <a:uFillTx/>
              <a:latin typeface="Arial"/>
            </a:endParaRPr>
          </a:p>
        </p:txBody>
      </p:sp>
      <p:pic>
        <p:nvPicPr>
          <p:cNvPr id="53" name="Image 4" descr=""/>
          <p:cNvPicPr/>
          <p:nvPr/>
        </p:nvPicPr>
        <p:blipFill>
          <a:blip r:embed="rId1"/>
          <a:stretch/>
        </p:blipFill>
        <p:spPr>
          <a:xfrm>
            <a:off x="4624920" y="10603440"/>
            <a:ext cx="16145640" cy="7581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Rectangle 2"/>
          <p:cNvSpPr/>
          <p:nvPr/>
        </p:nvSpPr>
        <p:spPr>
          <a:xfrm>
            <a:off x="4274640" y="10799280"/>
            <a:ext cx="185148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fr-FR" sz="2400" strike="noStrike" u="none">
                <a:solidFill>
                  <a:srgbClr val="000000"/>
                </a:solidFill>
                <a:uFillTx/>
                <a:latin typeface="Roboto"/>
                <a:ea typeface="Roboto"/>
              </a:rPr>
              <a:t>Source : socio-political ideologies of green careers education and guidance. Adapted from Watts (1996) and Dobson (2007). P. Plant 2021 </a:t>
            </a:r>
            <a:br>
              <a:rPr sz="2400"/>
            </a:br>
            <a:endParaRPr b="0" lang="fr-FR" sz="2400" strike="noStrike" u="none">
              <a:solidFill>
                <a:srgbClr val="000000"/>
              </a:solidFill>
              <a:uFillTx/>
              <a:latin typeface="Arial"/>
            </a:endParaRPr>
          </a:p>
        </p:txBody>
      </p:sp>
      <p:pic>
        <p:nvPicPr>
          <p:cNvPr id="55" name="Image 3" descr=""/>
          <p:cNvPicPr/>
          <p:nvPr/>
        </p:nvPicPr>
        <p:blipFill>
          <a:blip r:embed="rId1"/>
          <a:stretch/>
        </p:blipFill>
        <p:spPr>
          <a:xfrm>
            <a:off x="4044600" y="2110320"/>
            <a:ext cx="16142400" cy="82292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Image 2" descr=""/>
          <p:cNvPicPr/>
          <p:nvPr/>
        </p:nvPicPr>
        <p:blipFill>
          <a:blip r:embed="rId1"/>
          <a:stretch/>
        </p:blipFill>
        <p:spPr>
          <a:xfrm>
            <a:off x="4150080" y="2461680"/>
            <a:ext cx="16300440" cy="78951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Espace réservé du contenu 2" descr="">
            <a:hlinkClick r:id="rId1"/>
          </p:cNvPr>
          <p:cNvPicPr/>
          <p:nvPr/>
        </p:nvPicPr>
        <p:blipFill>
          <a:blip r:embed="rId2"/>
          <a:stretch/>
        </p:blipFill>
        <p:spPr>
          <a:xfrm>
            <a:off x="6990480" y="3610800"/>
            <a:ext cx="10202400" cy="7481880"/>
          </a:xfrm>
          <a:prstGeom prst="rect">
            <a:avLst/>
          </a:prstGeom>
          <a:ln w="0">
            <a:noFill/>
          </a:ln>
        </p:spPr>
      </p:pic>
      <p:sp>
        <p:nvSpPr>
          <p:cNvPr id="58" name="Rectangle 6"/>
          <p:cNvSpPr/>
          <p:nvPr/>
        </p:nvSpPr>
        <p:spPr>
          <a:xfrm>
            <a:off x="8205480" y="794160"/>
            <a:ext cx="7772040" cy="1233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7500" strike="noStrike" u="none">
                <a:solidFill>
                  <a:srgbClr val="0070c0"/>
                </a:solidFill>
                <a:uFillTx/>
                <a:latin typeface="Roboto"/>
                <a:ea typeface="Roboto"/>
              </a:rPr>
              <a:t>Ikigaï </a:t>
            </a:r>
            <a:endParaRPr b="0" lang="fr-FR" sz="75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Image 1" descr=""/>
          <p:cNvPicPr/>
          <p:nvPr/>
        </p:nvPicPr>
        <p:blipFill>
          <a:blip r:embed="rId1"/>
          <a:stretch/>
        </p:blipFill>
        <p:spPr>
          <a:xfrm>
            <a:off x="5317920" y="1804680"/>
            <a:ext cx="14557680" cy="91195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ERA1_PPT_TEMPLATE_UN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ERA1_PPT_TEMPLATE_UN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ERA1_PPT_TEMPLATE_UN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ERA1_PPT_TEMPLATE_UN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d98896-bc39-4c63-b8f0-674925298e0f">
      <Terms xmlns="http://schemas.microsoft.com/office/infopath/2007/PartnerControls"/>
    </lcf76f155ced4ddcb4097134ff3c332f>
    <TaxCatchAll xmlns="f5602b38-eabf-449d-af02-01857163e0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001A6864B6CB48A94087A001805795" ma:contentTypeVersion="13" ma:contentTypeDescription="Crée un document." ma:contentTypeScope="" ma:versionID="d3bb7d589c1252c602bfe39765026ebd">
  <xsd:schema xmlns:xsd="http://www.w3.org/2001/XMLSchema" xmlns:xs="http://www.w3.org/2001/XMLSchema" xmlns:p="http://schemas.microsoft.com/office/2006/metadata/properties" xmlns:ns2="cdd98896-bc39-4c63-b8f0-674925298e0f" xmlns:ns3="f5602b38-eabf-449d-af02-01857163e0d5" targetNamespace="http://schemas.microsoft.com/office/2006/metadata/properties" ma:root="true" ma:fieldsID="7ebdad23f19fc6d9b5bed84b278e438c" ns2:_="" ns3:_="">
    <xsd:import namespace="cdd98896-bc39-4c63-b8f0-674925298e0f"/>
    <xsd:import namespace="f5602b38-eabf-449d-af02-01857163e0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98896-bc39-4c63-b8f0-674925298e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76d09a4a-90f9-4984-b538-1cd92bb6ecc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602b38-eabf-449d-af02-01857163e0d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91b11b-b547-4889-a138-aeb937f43740}" ma:internalName="TaxCatchAll" ma:showField="CatchAllData" ma:web="f5602b38-eabf-449d-af02-01857163e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B20B1-F1AC-47D4-914A-F81D6FE960A5}">
  <ds:schemaRefs>
    <ds:schemaRef ds:uri="http://schemas.microsoft.com/office/2006/documentManagement/types"/>
    <ds:schemaRef ds:uri="http://purl.org/dc/dcmitype/"/>
    <ds:schemaRef ds:uri="f5602b38-eabf-449d-af02-01857163e0d5"/>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cdd98896-bc39-4c63-b8f0-674925298e0f"/>
    <ds:schemaRef ds:uri="http://purl.org/dc/terms/"/>
  </ds:schemaRefs>
</ds:datastoreItem>
</file>

<file path=customXml/itemProps2.xml><?xml version="1.0" encoding="utf-8"?>
<ds:datastoreItem xmlns:ds="http://schemas.openxmlformats.org/officeDocument/2006/customXml" ds:itemID="{BF509705-0658-4BE4-B778-D0061B121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98896-bc39-4c63-b8f0-674925298e0f"/>
    <ds:schemaRef ds:uri="f5602b38-eabf-449d-af02-01857163e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AB8D8A-8032-4F27-93AC-92A4DDE00C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859</TotalTime>
  <Application>LibreOffice/24.8.3.2$Linux_X86_64 LibreOffice_project/480$Build-2</Application>
  <AppVersion>15.0000</AppVersion>
  <Words>1076</Words>
  <Paragraphs>165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Camille Poiraud</dc:creator>
  <dc:description/>
  <dc:language>fr-FR</dc:language>
  <cp:lastModifiedBy/>
  <dcterms:modified xsi:type="dcterms:W3CDTF">2024-12-10T10:33:46Z</dcterms:modified>
  <cp:revision>49</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0x0101001A001A6864B6CB48A94087A001805795</vt:lpwstr>
  </property>
  <property fmtid="{D5CDD505-2E9C-101B-9397-08002B2CF9AE}" pid="3" name="Notes">
    <vt:i4>8</vt:i4>
  </property>
  <property fmtid="{D5CDD505-2E9C-101B-9397-08002B2CF9AE}" pid="4" name="PresentationFormat">
    <vt:lpwstr>Personnalisé</vt:lpwstr>
  </property>
  <property fmtid="{D5CDD505-2E9C-101B-9397-08002B2CF9AE}" pid="5" name="Slides">
    <vt:i4>24</vt:i4>
  </property>
</Properties>
</file>